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56" r:id="rId3"/>
    <p:sldMasterId id="2147483654" r:id="rId4"/>
    <p:sldMasterId id="2147483650" r:id="rId5"/>
    <p:sldMasterId id="2147483649" r:id="rId6"/>
    <p:sldMasterId id="2147483738" r:id="rId7"/>
    <p:sldMasterId id="2147483750" r:id="rId8"/>
    <p:sldMasterId id="2147483762" r:id="rId9"/>
    <p:sldMasterId id="2147483774" r:id="rId10"/>
    <p:sldMasterId id="2147483786" r:id="rId11"/>
    <p:sldMasterId id="2147483798" r:id="rId12"/>
    <p:sldMasterId id="2147483810" r:id="rId13"/>
    <p:sldMasterId id="2147483822" r:id="rId14"/>
    <p:sldMasterId id="2147483834" r:id="rId15"/>
    <p:sldMasterId id="2147484358" r:id="rId16"/>
    <p:sldMasterId id="2147484904" r:id="rId17"/>
  </p:sldMasterIdLst>
  <p:notesMasterIdLst>
    <p:notesMasterId r:id="rId80"/>
  </p:notesMasterIdLst>
  <p:sldIdLst>
    <p:sldId id="375" r:id="rId18"/>
    <p:sldId id="257" r:id="rId19"/>
    <p:sldId id="292" r:id="rId20"/>
    <p:sldId id="302" r:id="rId21"/>
    <p:sldId id="303" r:id="rId22"/>
    <p:sldId id="358" r:id="rId23"/>
    <p:sldId id="293" r:id="rId24"/>
    <p:sldId id="367" r:id="rId25"/>
    <p:sldId id="299" r:id="rId26"/>
    <p:sldId id="359" r:id="rId27"/>
    <p:sldId id="360" r:id="rId28"/>
    <p:sldId id="361" r:id="rId29"/>
    <p:sldId id="362" r:id="rId30"/>
    <p:sldId id="363" r:id="rId31"/>
    <p:sldId id="364" r:id="rId32"/>
    <p:sldId id="368" r:id="rId33"/>
    <p:sldId id="369" r:id="rId34"/>
    <p:sldId id="370" r:id="rId35"/>
    <p:sldId id="371" r:id="rId36"/>
    <p:sldId id="374" r:id="rId37"/>
    <p:sldId id="294" r:id="rId38"/>
    <p:sldId id="372" r:id="rId39"/>
    <p:sldId id="373" r:id="rId40"/>
    <p:sldId id="295" r:id="rId41"/>
    <p:sldId id="288" r:id="rId42"/>
    <p:sldId id="403" r:id="rId43"/>
    <p:sldId id="289" r:id="rId44"/>
    <p:sldId id="398" r:id="rId45"/>
    <p:sldId id="377" r:id="rId46"/>
    <p:sldId id="379" r:id="rId47"/>
    <p:sldId id="378" r:id="rId48"/>
    <p:sldId id="300" r:id="rId49"/>
    <p:sldId id="304" r:id="rId50"/>
    <p:sldId id="301" r:id="rId51"/>
    <p:sldId id="400" r:id="rId52"/>
    <p:sldId id="385" r:id="rId53"/>
    <p:sldId id="389" r:id="rId54"/>
    <p:sldId id="390" r:id="rId55"/>
    <p:sldId id="354" r:id="rId56"/>
    <p:sldId id="386" r:id="rId57"/>
    <p:sldId id="355" r:id="rId58"/>
    <p:sldId id="387" r:id="rId59"/>
    <p:sldId id="388" r:id="rId60"/>
    <p:sldId id="382" r:id="rId61"/>
    <p:sldId id="356" r:id="rId62"/>
    <p:sldId id="381" r:id="rId63"/>
    <p:sldId id="392" r:id="rId64"/>
    <p:sldId id="353" r:id="rId65"/>
    <p:sldId id="290" r:id="rId66"/>
    <p:sldId id="399" r:id="rId67"/>
    <p:sldId id="391" r:id="rId68"/>
    <p:sldId id="393" r:id="rId69"/>
    <p:sldId id="404" r:id="rId70"/>
    <p:sldId id="394" r:id="rId71"/>
    <p:sldId id="402" r:id="rId72"/>
    <p:sldId id="401" r:id="rId73"/>
    <p:sldId id="291" r:id="rId74"/>
    <p:sldId id="298" r:id="rId75"/>
    <p:sldId id="396" r:id="rId76"/>
    <p:sldId id="397" r:id="rId77"/>
    <p:sldId id="286" r:id="rId78"/>
    <p:sldId id="405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583"/>
    <a:srgbClr val="A16936"/>
    <a:srgbClr val="80008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2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slide" Target="slides/slide59.xml"/><Relationship Id="rId77" Type="http://schemas.openxmlformats.org/officeDocument/2006/relationships/slide" Target="slides/slide60.xml"/><Relationship Id="rId78" Type="http://schemas.openxmlformats.org/officeDocument/2006/relationships/slide" Target="slides/slide61.xml"/><Relationship Id="rId79" Type="http://schemas.openxmlformats.org/officeDocument/2006/relationships/slide" Target="slides/slide6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15CC84-8C14-8243-B82A-69CDDD5AA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30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265599-9A29-1242-AC65-A5446B98F69E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D3C27D-3D2C-954C-A789-110094EF4C2E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6067B7-2E20-994B-B0EE-A5476AB5DF4F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F59E1-6C96-1C45-BEAA-4ACE6DE5F973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9E760C-479E-E64F-B36C-133CA170D3AB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9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A0E39D-96D9-F74C-AF03-8AC0099AB419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3E828B-3D38-3741-A1DD-642101FBF7E1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CA9CD6-97B8-BB4E-BCED-295387EB8C9A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2AD621-C563-A841-A7AF-CE3C5A4623BC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46AD35-EDBD-A649-A4F8-0E874EC8916E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CAC875-9251-9444-9C67-B3E1BBA48D75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98FBED-9AAD-D343-8B0C-F161548E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BA28B0-CCA4-0A44-9E75-878A7D127D1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0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252118-80E7-AA40-893F-1A1F76C044BE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C763F-F195-A044-B766-D23F96598F4B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B95584-BD26-2543-9B2B-2220E049883B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2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821B2F-5F91-7941-90F3-978558D24A5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173117-DFE9-6549-A74B-45A6EE4CAA6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5D88D-ADD0-7D43-9BEF-33AD8046BE04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B240C2-ADE9-BE46-8E9F-58F03AF1CD7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A2702-745A-0440-9328-8BA09D4B97CE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F45332-120A-1842-AF66-63913A35CD70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46C533-B19F-0942-AB82-DBC459E967D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04045C-5C40-1E40-8D48-25DD3E4F3586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Craig Blomberg, NIV Application Commentary, 173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AA871A-46E9-9540-B1C1-FD1BAED8CAA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5E5E2A-6F69-B845-9A98-320734CC24D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Craig Blomberg, NIV Application Commentary, 173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96CB44-E9C8-094D-8CD2-5BFA2097C542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3AF780-F561-9241-AB23-5FBDDD4179A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37D55C-331E-BD4B-88EC-E461F340186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EDC7A5-340D-B840-BACB-9F682882CC92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7D7116-7B6F-2046-9527-B99A633F20C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8DDB0B-ACF1-734B-878D-55503448F9AF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359AC8-B49C-AD42-9E48-BB68DFE2F018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1E8DEF-3818-DA43-85FF-1879383A804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4F7E22-47FA-3849-ABF2-C99B3DACDDF9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EBAC60-47A8-5445-AD87-31E02F55501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6C37F5-D369-A040-B312-2F5EE89D8D1A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CC1DC4-0D3B-DB44-9A05-3A4C4E76C132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1A9869-097B-7F44-A87E-6FDEEDCA5F12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D1140E-D229-3147-8CF4-2A0C055ADB00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302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93FC1D-E580-0244-870F-385998674EBD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018DA7-116B-8A46-9514-3DC8A8A80A5C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2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FC5403-ADFC-DB43-8572-A164526763B5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094453-D1CC-0944-AEA4-06C1C64504F7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CA4100-0A91-994F-B6F9-8306AC2C008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ABFA5D-5E1A-E54E-91DC-4BC0D341F0B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0D9BF2-8E63-A849-B4C4-54CCA04963D2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666F7C-F14C-7243-820D-3A715C1F288D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666F7C-F14C-7243-820D-3A715C1F288D}" type="slidenum">
              <a:rPr lang="en-US" sz="1200">
                <a:solidFill>
                  <a:prstClr val="black"/>
                </a:solidFill>
              </a:rPr>
              <a:pPr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605FE3-4EC4-D24A-8A28-CDD1BB90245B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E91B05-3968-0745-802A-5DCA792FD798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0BDB14-3959-A446-82EA-0547B5FFE1BA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594905-949F-D943-9F4E-208488FBBCE0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E0EA46-B674-D846-B7CF-CA022DC617D3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52A72C-A8B2-8C49-BF64-1BD9635A8594}" type="slidenum">
              <a:rPr 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051AE2-EF7F-CA43-AAD5-E8CE880151F8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1089E2-1DBC-4749-98D1-C70A4A33D7DA}" type="slidenum">
              <a:rPr 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25B09A-C766-9941-AA7D-2A8E5EC6BCE9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47EF82-810C-3847-90B7-6FFB1DD4D65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9CB1D6-162E-E345-AA27-AFA993EA09D5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B3C891-91C6-9449-8EE2-44D02BD83D19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57CF1-F170-3E4A-BD81-8677A4200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3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02798-0286-2F45-999B-4A59A23F6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41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F78073-3A78-7845-AF03-245E5C9C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884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FB1A2-9CAE-0A47-A1A0-97A546A5B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027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AEF56B-E40D-0D43-9C6C-F405A4E25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854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AC633B-0001-0746-AEB7-E3CF2F10B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7220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08D80B-984B-3F4F-9E56-3495FA00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9055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F9D78F-D4E2-134A-9AC4-F28E22E19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93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1332DA9-1B2D-8C40-AE24-5A9886404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9140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9B7380-B4E8-944C-A2FE-3D4E0BA4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569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A4D474-69E7-6443-AE56-04B3CB0F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35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E8464D-F39B-1147-A5D3-4CF692E5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046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84B8F-839B-6547-A7D1-0483C33A2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320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7E1C71-9F16-6B4B-91E9-1C0BE89CA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6549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3984C-D09D-324D-B440-1C9D32E85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50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C6F3-1FDE-2D4C-8F3B-AB0F00988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4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E4D70-59A4-8940-B7F1-8A279798D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435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E958A-9EAF-D64A-9C14-108181474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256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D8AB4-591C-7B48-9716-3810BC1AC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5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CB7FF-326F-4741-97E4-70A85E1A9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96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F6B7-2720-8344-AA64-FA23D516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438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56CFE-763D-7746-8776-9C6B10988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9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7AEC-85D4-4241-B586-9CE831ACD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2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0006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006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F8F1FA-560C-4D46-A625-2CB721F66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608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F8006-C6F7-5145-9E66-659DC8FE9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15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F751-B239-6F48-AD19-F417F8721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94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C652A-54DA-5B4C-9D07-0E9B8722E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29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53B1-510C-D84F-A5D4-83E230296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78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FBF97-1E14-EC4B-90D8-18F559642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1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61562-5986-A145-8866-80A667DD6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213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9A0E7-C464-0C41-A05C-21E377086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1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26037-1B23-3641-843E-1E2048399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581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57547-E4A3-FB4F-8677-55A567808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44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A810-B4AB-6E45-A036-97D802844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0CDA-D6DF-4043-9C6C-840D117DC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635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7AA9A-78EA-D944-9F78-AD337C0E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22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FA4F3-F629-454A-80EE-34436DB22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91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69800-71B1-E54F-8848-51144BACC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885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B574-639E-EA46-B771-0EE388136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6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3DD1-4A73-8B41-B094-A93108402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88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B36DC-4FFE-9F46-B6F9-786756DBF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753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230F9-725D-AA46-A464-A2B40B858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148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B804E-4475-C742-820C-83AE173E0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69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A4F88-A8B2-5F45-8CDC-3A17AAE72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07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EDB4-0332-DD47-B142-7917688BD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5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9948B-818D-9949-ADDA-D79D5D944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84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908FD-72D5-6B48-8C61-F00BF8076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71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FC3E0-24ED-2744-AFD0-1EABB5F9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340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CCF72-3F5F-3743-922D-7A0131A57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87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4503A-14AA-ED47-BD76-87FF0627A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52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5A85A512-611D-4C46-A433-EC0CA6433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549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0AB30095-061C-B94B-BB65-1882B7216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14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68059CC0-CC1C-8D46-AFDD-8FEDA8DE3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542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08AB6349-DF68-0E4C-B3AC-1863D6526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11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184C1668-626A-8042-AC63-9AF735E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53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D3E2AFC0-AF94-8E49-B915-B3376D9B7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1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1991-35EC-0346-9438-A63D28AE7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40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1C046169-A862-F347-994A-27F76A8E0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5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046E4AFA-E201-9A4D-B40D-12494409E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080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1B596D22-B853-964A-9998-E37163480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795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98733562-B6AA-1A41-AEC6-BA6DD0B4F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52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b="1"/>
            </a:lvl1pPr>
          </a:lstStyle>
          <a:p>
            <a:pPr>
              <a:defRPr/>
            </a:pPr>
            <a:fld id="{90A8AC56-05BE-E742-AFCA-3BF3CF2B6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42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ED25-A5D2-5A4B-B712-CA6E1865A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918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5498E-45B3-484D-947C-AE6A55BFD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81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868-8794-D04E-A510-6CD7FC3C0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031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7B32D-3E6E-CC49-8702-D45997322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47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149A-4278-E04A-B6E2-A99868903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3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C48EB-17FF-E24F-86B0-15573A96D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02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90E3-4282-9C49-8FB8-A792905B3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150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BF42-C82F-F048-8A45-AC64B4103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058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1D6CD-F43F-0D49-B038-E6331E987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076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A33C3-394A-814D-8941-C7D326847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034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7607E-74CF-5D4B-A8F7-C54D6BC53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03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96AE2-F7BF-6949-BE5D-AABEA86C2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40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92B53-3500-AA49-A459-3C3752694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8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72410-CF14-124D-BB5A-7D90D58D8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143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34F25-FBD6-5F40-B489-D6D53DF3D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464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C0ED-DF4C-9843-AD8F-18778A5DA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E301D-C2BB-E648-901F-4AC358FF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782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8FA04-F5F2-5A42-8E99-3A5BF84EE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544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BF07B-A192-B649-BFE0-A497AC38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86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9C7E8-2D4F-4E45-ADC3-A34A8E0CF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97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39C5C-8FE1-FF41-AABE-ED55427A2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02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473E-C260-524A-A126-66ADC21B5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01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6B1FB-F437-3845-8B13-AD5D7B454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084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C2CD8-7113-7142-B003-F84FF770C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23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52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54539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634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83FD-79DE-A847-B96F-AC5DDAC09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266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3400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774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60646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9295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72286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8854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60623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820E4-1DE9-3744-9D34-361C73A80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6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55411-ED0E-9348-8AD4-03082398E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18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3EF8A-395E-454B-AF3A-628AF0CA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793E5-04AA-DE41-8529-6B58D4382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2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1DD75-8F10-9C47-9344-32D576912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6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616B-9C81-B14A-96EF-3815E03C7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63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C40F3-C988-7E44-9EBA-B070D36C2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9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2D22E-973C-9840-8DC6-59C6180F9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1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646F9-03FF-5643-8CF1-328B66164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E439-5BF0-6745-B45B-62B31B2AC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9E307-1BA7-6D40-9D9C-1E164E6A2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55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EB4C-2791-AC4E-ABA1-97A43D3C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51C7-9EF2-E54F-BF5B-687F4AA7B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30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EB881-F251-D04C-A737-7CD3DFAAD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17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9B23-1554-A747-90B2-EFF599C2D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7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BAD8-D209-B944-BFCE-7530C8C2D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74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52F7-6EA6-2D49-A67A-0AA560A81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11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9526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526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1178DD1-CD83-6141-B90D-8DBE5C44E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0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2C5C5-3411-B24C-B5B6-4541DC18F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0E7C-3E0B-8043-BA96-FBE9F5CD0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09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FCF18-44FB-FD44-8DCA-460F8FEE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1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54F6D-BCAE-F547-9A32-67025D8D9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50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556A3-09C0-8146-86C2-57B84EA77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9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302E3-6DEE-4A4A-8E45-FB171DB67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6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B439-4502-6145-BC89-2F986857F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25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34748-F446-4C4F-81EF-2B9C3ED1C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61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6FF43-96D2-E24D-81E1-860A414C0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23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75AC-9D9E-534E-A528-828FA53CC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96E5D-F08E-4F46-A87C-29AE8AB03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BCFEEAA-231C-D643-8EA6-9F9ADF044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20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350D3-93A3-6F44-B006-EAF2F68FD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5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1B926-105B-E141-B20F-14924858D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71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BD401-9BC4-184E-A6CC-029CA3649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29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1C9B-0393-D745-AFAF-73900DE15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8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F830-A05A-044D-9533-1D6CCEB7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18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1DA6-751D-6E41-9EEA-C7C2AB6C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93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32587-1AEB-5543-84E3-400DE9EA7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22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A137D-56BE-7647-A9D0-C406B1094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7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2B274-43D2-4E40-9A82-2C8C69B80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35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49F9-834B-B549-9D08-8630E3BD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78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783D-C653-B34F-94A1-D9E5AACE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2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93B72-3A6A-7549-9D8D-4BBE03CD8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02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6B5C9-4104-004C-8A62-22EC5EE66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489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B2653-5946-014D-B220-000403B75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8852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E5073-7A85-644A-AB5D-F995E6E8D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6897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73D1-FEEE-1444-8313-70F809931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254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EC5E-9527-F84A-A8EA-53416A619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7272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016D1-2BEA-B84E-8906-673AD5001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198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5E000-4F82-BB48-A28B-C462F5A00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886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7F698-A6E9-2E4E-AEDE-ABF5A3E7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188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F51E9-5F56-E446-A1A6-F9FE18647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0528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9CEC-75CE-8642-93F1-A35C3D8C6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673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B38BA-31E6-7643-906F-5AA764DA5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592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D00855-45A8-F743-AAC6-5C5F7FA3F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5755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0DF7B8-D0BC-9548-ADEF-0E776A431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20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84F1B1-A407-014D-B869-2DBFC75F2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6809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A5F25-FE39-8E4E-B712-8AB353A17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935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626FC4-B6E9-594D-ACB0-0561578D9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0318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39C9E2-76D9-9B4C-B0BB-592C796AF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204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5EE40D-D9B5-2542-B091-89C99193D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7427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7CF59D-A628-CD41-8417-749A913DC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7240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3D2A91-3139-BA40-AB17-BEA91FC92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497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270102-8B08-2349-A939-4E5B74738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8736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6B22F1-91D8-7F40-A838-5BC230F55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4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1CC6E8-3D79-0E40-A31A-3A36CD2D2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779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451188-7CAD-9E4B-BBE4-4FB992F2A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082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13B76E-51AF-1D42-8B8C-8649477D3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575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C80F1-EA9F-2340-B321-379836891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8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16B0C1-EC25-854F-8D30-2096271F9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6045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04DC0B-2D37-3046-AEBD-D74E30FE8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893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C66150-CE82-E049-8B4F-4BD0309E2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03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84D1A5-A438-344E-B291-74B9791B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8796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4CAE7A-3648-9344-A94D-F15277B8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2020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E968E0-7B4A-C448-BBA6-E7842502C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914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869FCD-814D-5F44-A70B-44163A8CF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2820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60B4E7-6ECC-F041-8BE0-07A090B74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871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DBE7654-A084-6643-BCBB-E695A3C33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420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810E9-9DFA-BF48-BDC2-4AEFD58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1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012F2-4B47-CF4F-878E-07FAFBF6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8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66B3-ACA5-024B-BB6C-C3BEE81A6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519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3E0F1-9890-F049-A05B-7C4E10B8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7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E63A8-0E6F-274E-9234-0A39A5794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67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FFE65-E0F4-934E-9AC9-4DF2FD984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521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B2277-AD96-BE42-9FB3-BA63CE457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622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02C1-29CF-0649-BC71-43AEADE18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66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9A97-BBDD-8942-9936-E2B0A263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257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752C3-0EA7-3748-B917-4BBAF2B39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731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89FA9-CB7C-2C45-99F2-AB12A2DF7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5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A903E-0ED7-4240-B24D-0206A9361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31B53B-935E-9C45-A96B-08D4DC461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7775563E-D06E-A84B-B219-FD37C07D8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FFFFFF"/>
                </a:solidFill>
                <a:latin typeface="Tahoma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FFFFFF"/>
                </a:solidFill>
                <a:latin typeface="Tahoma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FFFFFF"/>
                </a:solidFill>
                <a:latin typeface="Tahoma"/>
                <a:cs typeface="ＭＳ Ｐゴシック"/>
              </a:defRPr>
            </a:lvl1pPr>
          </a:lstStyle>
          <a:p>
            <a:pPr>
              <a:defRPr/>
            </a:pPr>
            <a:fld id="{878CB71D-FD9D-4B48-AFFC-DC9E22C93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fld id="{6A2BE966-623D-BB42-A6A3-55F078EE7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fld id="{CCD87430-37AE-B04C-9F8B-1DE003A38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  <p:sldLayoutId id="2147484883" r:id="rId2"/>
    <p:sldLayoutId id="2147484884" r:id="rId3"/>
    <p:sldLayoutId id="2147484885" r:id="rId4"/>
    <p:sldLayoutId id="2147484886" r:id="rId5"/>
    <p:sldLayoutId id="2147484887" r:id="rId6"/>
    <p:sldLayoutId id="2147484888" r:id="rId7"/>
    <p:sldLayoutId id="2147484889" r:id="rId8"/>
    <p:sldLayoutId id="2147484890" r:id="rId9"/>
    <p:sldLayoutId id="2147484891" r:id="rId10"/>
    <p:sldLayoutId id="2147484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287CE7-D3E4-7548-BD6D-2AC7622F3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3" r:id="rId1"/>
    <p:sldLayoutId id="2147484894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287B11-7579-AB44-9DAE-AB4F37BA1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A7AC4C-AFC8-0C4A-8B63-40C43B80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715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99011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321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299013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4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5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6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7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8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19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020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99021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9022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9023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9024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9902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902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902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902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C0CF2F64-9D6E-814B-916A-D13B10485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13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5F7DB039-8CE7-184B-8ACE-F8CAB04C1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9421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789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9421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2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3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4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4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9424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424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4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4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BFBF9AA0-4FB8-204B-B963-4814E6D48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42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14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4C38983-034C-2A40-A86A-B5DFF0176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0183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 b="1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 b="1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 b="1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 b="1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7C0F912-E1F3-F140-957B-2F11E1105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185664F5-7352-B14B-B24F-E9C344F60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857A2ADC-7E8E-2344-8091-8ADB61D4C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  <p:sldLayoutId id="2147484828" r:id="rId2"/>
    <p:sldLayoutId id="2147484829" r:id="rId3"/>
    <p:sldLayoutId id="2147484830" r:id="rId4"/>
    <p:sldLayoutId id="2147484831" r:id="rId5"/>
    <p:sldLayoutId id="2147484832" r:id="rId6"/>
    <p:sldLayoutId id="2147484833" r:id="rId7"/>
    <p:sldLayoutId id="2147484834" r:id="rId8"/>
    <p:sldLayoutId id="2147484835" r:id="rId9"/>
    <p:sldLayoutId id="2147484836" r:id="rId10"/>
    <p:sldLayoutId id="2147484837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fld id="{84716837-D04D-8349-AD22-F062E4DCC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28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87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785225" cy="3887787"/>
          </a:xfrm>
        </p:spPr>
        <p:txBody>
          <a:bodyPr/>
          <a:lstStyle/>
          <a:p>
            <a:pPr eaLnBrk="1" hangingPunct="1"/>
            <a:r>
              <a:rPr lang="en-US" sz="9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When a Right is </a:t>
            </a:r>
            <a:r>
              <a:rPr lang="en-US" sz="96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Wrong</a:t>
            </a:r>
            <a:endParaRPr lang="en-US" sz="11500" b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8" y="4262438"/>
            <a:ext cx="91392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40406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buSzPct val="90000"/>
              <a:defRPr/>
            </a:pPr>
            <a:r>
              <a:rPr lang="en-US" sz="4800" b="1" dirty="0">
                <a:solidFill>
                  <a:srgbClr val="FFFFFF"/>
                </a:solidFill>
                <a:latin typeface="Helvetica" charset="0"/>
              </a:rPr>
              <a:t>1 Corinthians 9</a:t>
            </a:r>
          </a:p>
        </p:txBody>
      </p:sp>
      <p:sp>
        <p:nvSpPr>
          <p:cNvPr id="198661" name="TextBox 1"/>
          <p:cNvSpPr txBox="1">
            <a:spLocks noChangeArrowheads="1"/>
          </p:cNvSpPr>
          <p:nvPr/>
        </p:nvSpPr>
        <p:spPr bwMode="auto">
          <a:xfrm rot="10177983">
            <a:off x="3108325" y="2263775"/>
            <a:ext cx="4826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500" b="1">
                <a:solidFill>
                  <a:srgbClr val="FFFF00"/>
                </a:solidFill>
              </a:rPr>
              <a:t>Wrong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4343400" y="0"/>
            <a:ext cx="48006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95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5888"/>
            <a:ext cx="8077200" cy="14605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dirty="0" smtClean="0">
                <a:solidFill>
                  <a:schemeClr val="bg1"/>
                </a:solidFill>
                <a:cs typeface="+mj-cs"/>
              </a:rPr>
              <a:t>Black </a:t>
            </a:r>
            <a:r>
              <a:rPr lang="en-US" sz="8800" dirty="0" smtClean="0">
                <a:solidFill>
                  <a:schemeClr val="tx1"/>
                </a:solidFill>
                <a:cs typeface="+mj-cs"/>
              </a:rPr>
              <a:t>&amp; White</a:t>
            </a:r>
            <a:endParaRPr lang="en-US" sz="3200" dirty="0" smtClean="0">
              <a:cs typeface="+mj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7950" y="3862388"/>
            <a:ext cx="4140200" cy="2590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Idolatry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Adultery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Murder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Coveting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787900" y="3862388"/>
            <a:ext cx="4140200" cy="2590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000000"/>
                </a:solidFill>
              </a:rPr>
              <a:t>Contentment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000"/>
                </a:solidFill>
              </a:rPr>
              <a:t>Obedience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000"/>
                </a:solidFill>
              </a:rPr>
              <a:t>Prayer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000"/>
                </a:solidFill>
              </a:rPr>
              <a:t>Purity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700" y="1484313"/>
            <a:ext cx="4140200" cy="2590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Practices the Bible says are always wrong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94238" y="1484313"/>
            <a:ext cx="4138612" cy="2590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000000"/>
                </a:solidFill>
              </a:rPr>
              <a:t>Practices the Bible says are always right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 animBg="1"/>
      <p:bldP spid="295938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228600"/>
            <a:ext cx="3962400" cy="37338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9600" dirty="0" smtClean="0">
                <a:solidFill>
                  <a:schemeClr val="bg1"/>
                </a:solidFill>
              </a:rPr>
              <a:t>Gray Areas</a:t>
            </a:r>
            <a:endParaRPr lang="en-US" sz="9600" dirty="0" smtClean="0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2151063" y="3962400"/>
            <a:ext cx="4724400" cy="25908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>
                <a:solidFill>
                  <a:srgbClr val="FFFFFF"/>
                </a:solidFill>
              </a:rPr>
              <a:t>Practices not forbidden in the Bible over which Christians disagree</a:t>
            </a:r>
            <a:endParaRPr lang="en-US" sz="5400" i="1" dirty="0">
              <a:solidFill>
                <a:srgbClr val="000000"/>
              </a:solidFill>
            </a:endParaRPr>
          </a:p>
        </p:txBody>
      </p:sp>
      <p:sp>
        <p:nvSpPr>
          <p:cNvPr id="219141" name="TextBox 7"/>
          <p:cNvSpPr txBox="1">
            <a:spLocks noChangeArrowheads="1"/>
          </p:cNvSpPr>
          <p:nvPr/>
        </p:nvSpPr>
        <p:spPr bwMode="auto">
          <a:xfrm>
            <a:off x="8027988" y="8731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155aa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08013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Gray Area Examples</a:t>
            </a:r>
            <a:endParaRPr lang="en-US" sz="8000" dirty="0" smtClean="0"/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323850" y="685800"/>
            <a:ext cx="8820150" cy="6172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Accepting gifts with the left hand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Being a Democrat (or Republican!)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Buying a Mac (or Windows) computer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Celebrating Christmas or Easter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Celebrating Good Friday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Celebrating Lent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Celebrating Palm Sunday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Changing to a 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Christian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Chinese New Year giving of </a:t>
            </a:r>
            <a:r>
              <a:rPr lang="en-US" sz="3600" i="1" dirty="0" err="1">
                <a:solidFill>
                  <a:srgbClr val="FFFFFF"/>
                </a:solidFill>
                <a:latin typeface="Arial"/>
                <a:cs typeface="Arial"/>
              </a:rPr>
              <a:t>hong</a:t>
            </a:r>
            <a:r>
              <a:rPr lang="en-US" sz="36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Arial"/>
                <a:cs typeface="Arial"/>
              </a:rPr>
              <a:t>baos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1189" name="TextBox 1"/>
          <p:cNvSpPr txBox="1">
            <a:spLocks noChangeArrowheads="1"/>
          </p:cNvSpPr>
          <p:nvPr/>
        </p:nvSpPr>
        <p:spPr bwMode="auto">
          <a:xfrm>
            <a:off x="8027988" y="8731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155aa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8755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8255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Gray Area Examples</a:t>
            </a:r>
            <a:endParaRPr lang="en-US" sz="8000" dirty="0" smtClean="0"/>
          </a:p>
        </p:txBody>
      </p:sp>
      <p:sp>
        <p:nvSpPr>
          <p:cNvPr id="458757" name="Rectangle 5"/>
          <p:cNvSpPr>
            <a:spLocks noChangeArrowheads="1"/>
          </p:cNvSpPr>
          <p:nvPr/>
        </p:nvSpPr>
        <p:spPr bwMode="auto">
          <a:xfrm>
            <a:off x="304800" y="685800"/>
            <a:ext cx="8686800" cy="6172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Christmas trees in the church sanctuary Clapping in church services 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Dancing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Drinking beer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Drinking hard liquor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Drinking wine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Driving a motorcycle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Eating bloody foods</a:t>
            </a:r>
            <a:br>
              <a:rPr lang="en-US" sz="36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cs typeface="Arial"/>
              </a:rPr>
              <a:t>Eating food sacrificed to idols</a:t>
            </a:r>
          </a:p>
        </p:txBody>
      </p:sp>
      <p:sp>
        <p:nvSpPr>
          <p:cNvPr id="223237" name="TextBox 7"/>
          <p:cNvSpPr txBox="1">
            <a:spLocks noChangeArrowheads="1"/>
          </p:cNvSpPr>
          <p:nvPr/>
        </p:nvSpPr>
        <p:spPr bwMode="auto">
          <a:xfrm>
            <a:off x="8027988" y="8731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155aa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0803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0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67945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Gray Area Examples</a:t>
            </a:r>
            <a:endParaRPr lang="en-US" sz="8000" dirty="0" smtClean="0"/>
          </a:p>
        </p:txBody>
      </p:sp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304800" y="685800"/>
            <a:ext cx="8686800" cy="6172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Eating junk food 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Eating meat 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Eating only 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Christian food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Giving only 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Christian</a:t>
            </a:r>
            <a:r>
              <a:rPr lang="ru-RU" altLang="ja-JP" sz="3600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greetings (New Year) 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Giving to non-religious causes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Having an abortionist gynecologist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Killing in war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Laughing with men and women together</a:t>
            </a:r>
            <a:b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Listening to rock music</a:t>
            </a:r>
          </a:p>
        </p:txBody>
      </p:sp>
      <p:sp>
        <p:nvSpPr>
          <p:cNvPr id="225285" name="TextBox 7"/>
          <p:cNvSpPr txBox="1">
            <a:spLocks noChangeArrowheads="1"/>
          </p:cNvSpPr>
          <p:nvPr/>
        </p:nvSpPr>
        <p:spPr bwMode="auto">
          <a:xfrm>
            <a:off x="8027988" y="115888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155aa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28775"/>
            <a:ext cx="9144000" cy="50768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smtClean="0">
                <a:solidFill>
                  <a:schemeClr val="bg1"/>
                </a:solidFill>
              </a:rPr>
              <a:t>But should we follow </a:t>
            </a:r>
            <a:r>
              <a:rPr lang="en-US" sz="7200" i="1" dirty="0" smtClean="0">
                <a:solidFill>
                  <a:srgbClr val="FFFF00"/>
                </a:solidFill>
              </a:rPr>
              <a:t>someone else</a:t>
            </a:r>
            <a:r>
              <a:rPr lang="fr-FR" sz="7200" i="1" dirty="0" smtClean="0">
                <a:solidFill>
                  <a:srgbClr val="FFFF00"/>
                </a:solidFill>
                <a:latin typeface="Arial"/>
              </a:rPr>
              <a:t>'</a:t>
            </a:r>
            <a:r>
              <a:rPr lang="en-US" sz="7200" i="1" dirty="0" smtClean="0">
                <a:solidFill>
                  <a:srgbClr val="FFFF00"/>
                </a:solidFill>
              </a:rPr>
              <a:t>s</a:t>
            </a:r>
            <a:r>
              <a:rPr lang="en-US" sz="7200" dirty="0" smtClean="0">
                <a:solidFill>
                  <a:schemeClr val="bg1"/>
                </a:solidFill>
              </a:rPr>
              <a:t> conscience?</a:t>
            </a: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9224963" y="4024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cs typeface="Osak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813" y="115888"/>
            <a:ext cx="91440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en-US" sz="72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FOLLOW YOUR CONSCIENCE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404813"/>
            <a:ext cx="4679950" cy="583565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chemeClr val="bg1"/>
                </a:solidFill>
                <a:latin typeface="Arial" charset="0"/>
                <a:cs typeface="+mj-cs"/>
              </a:rPr>
              <a:t>Why should we give up our </a:t>
            </a:r>
            <a:r>
              <a:rPr lang="en-US" sz="6600" b="1" dirty="0" smtClean="0">
                <a:solidFill>
                  <a:srgbClr val="FFFF00"/>
                </a:solidFill>
                <a:latin typeface="Arial" charset="0"/>
                <a:cs typeface="+mj-cs"/>
              </a:rPr>
              <a:t>rights </a:t>
            </a:r>
            <a:r>
              <a:rPr lang="en-US" sz="6600" b="1" dirty="0" smtClean="0">
                <a:solidFill>
                  <a:schemeClr val="bg1"/>
                </a:solidFill>
                <a:latin typeface="Arial" charset="0"/>
                <a:cs typeface="+mj-cs"/>
              </a:rPr>
              <a:t>in gray matters?</a:t>
            </a:r>
            <a:endParaRPr lang="en-US" sz="9600" b="1" dirty="0" smtClean="0">
              <a:latin typeface="Arial" charset="0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76375" y="2349500"/>
            <a:ext cx="5903913" cy="2087563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68538" y="1989138"/>
            <a:ext cx="4679950" cy="266382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6600" b="1" dirty="0" smtClean="0">
                <a:solidFill>
                  <a:srgbClr val="FFFFFF"/>
                </a:solidFill>
                <a:latin typeface="Arial" charset="0"/>
                <a:ea typeface="ＭＳ Ｐゴシック"/>
              </a:rPr>
              <a:t>give up our </a:t>
            </a:r>
            <a:r>
              <a:rPr lang="en-US" sz="6600" b="1" dirty="0" smtClean="0">
                <a:solidFill>
                  <a:srgbClr val="FFFF00"/>
                </a:solidFill>
                <a:latin typeface="Arial" charset="0"/>
                <a:ea typeface="ＭＳ Ｐゴシック"/>
              </a:rPr>
              <a:t>rights</a:t>
            </a:r>
            <a:endParaRPr lang="en-US" sz="9600" b="1" dirty="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 rot="19941489">
            <a:off x="2485943" y="4078316"/>
            <a:ext cx="660326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41300">
                    <a:srgbClr val="FFFFFF">
                      <a:alpha val="87000"/>
                    </a:srgbClr>
                  </a:glow>
                </a:effectLst>
              </a:rPr>
              <a:t>3 REASONS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31427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7384"/>
            <a:ext cx="9144000" cy="2952328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I. 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Meekness shows </a:t>
            </a:r>
            <a:r>
              <a:rPr lang="en-US" sz="6000" b="1" dirty="0" smtClean="0">
                <a:solidFill>
                  <a:srgbClr val="FFFF00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love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more than knowledge (1-3).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334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93233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628800"/>
            <a:ext cx="9433048" cy="2594992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II. Meekness protects the </a:t>
            </a:r>
            <a:r>
              <a:rPr lang="en-US" sz="6000" b="1" dirty="0" smtClean="0">
                <a:solidFill>
                  <a:srgbClr val="FFFF00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conscience 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of weak believers (4-8).</a:t>
            </a:r>
            <a:endParaRPr lang="en-US" sz="8800" b="1" dirty="0" smtClean="0">
              <a:effectLst>
                <a:glow rad="254000">
                  <a:schemeClr val="tx1">
                    <a:alpha val="93000"/>
                  </a:schemeClr>
                </a:glow>
              </a:effectLst>
              <a:latin typeface="Arial" charset="0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9144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III. 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Meekness keeps you from ruining the </a:t>
            </a:r>
            <a:r>
              <a:rPr lang="en-US" sz="6000" b="1" dirty="0" smtClean="0">
                <a:solidFill>
                  <a:srgbClr val="FFFF00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faith 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of a </a:t>
            </a:r>
            <a:r>
              <a:rPr lang="en-US" sz="6000" b="1" dirty="0">
                <a:solidFill>
                  <a:schemeClr val="bg1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  <a:cs typeface="+mj-cs"/>
              </a:rPr>
              <a:t>weaker brother (9-13).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Rosa Parks Story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9224963" y="4024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b="1"/>
          </a:p>
        </p:txBody>
      </p:sp>
      <p:pic>
        <p:nvPicPr>
          <p:cNvPr id="2" name="RACISM xen-rosaparks-arrested-q7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54" y="0"/>
            <a:ext cx="9117245" cy="6837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6988"/>
            <a:ext cx="9144000" cy="990601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</a:rPr>
              <a:t>Paul</a:t>
            </a:r>
            <a:r>
              <a:rPr lang="fr-FR" sz="5400" b="1" dirty="0" smtClean="0">
                <a:solidFill>
                  <a:srgbClr val="FFFFFF"/>
                </a:solidFill>
              </a:rPr>
              <a:t>'</a:t>
            </a:r>
            <a:r>
              <a:rPr lang="en-US" sz="5400" b="1" dirty="0" smtClean="0">
                <a:solidFill>
                  <a:srgbClr val="FFFFFF"/>
                </a:solidFill>
              </a:rPr>
              <a:t>s </a:t>
            </a:r>
            <a:r>
              <a:rPr lang="ru-RU" sz="5400" b="1" dirty="0" smtClean="0">
                <a:solidFill>
                  <a:srgbClr val="FFFFFF"/>
                </a:solidFill>
              </a:rPr>
              <a:t>"</a:t>
            </a:r>
            <a:r>
              <a:rPr lang="en-US" sz="5400" b="1" dirty="0" smtClean="0">
                <a:solidFill>
                  <a:srgbClr val="FFFFFF"/>
                </a:solidFill>
              </a:rPr>
              <a:t>Line</a:t>
            </a:r>
            <a:r>
              <a:rPr lang="ru-RU" sz="5400" b="1" dirty="0" smtClean="0">
                <a:solidFill>
                  <a:srgbClr val="FFFFFF"/>
                </a:solidFill>
              </a:rPr>
              <a:t>"</a:t>
            </a:r>
            <a:endParaRPr lang="en-US" sz="5400" b="1" dirty="0" smtClean="0">
              <a:solidFill>
                <a:srgbClr val="FFFFFF"/>
              </a:solidFill>
            </a:endParaRPr>
          </a:p>
        </p:txBody>
      </p:sp>
      <p:sp>
        <p:nvSpPr>
          <p:cNvPr id="468995" name="Rectangle 3"/>
          <p:cNvSpPr>
            <a:spLocks noChangeArrowheads="1"/>
          </p:cNvSpPr>
          <p:nvPr/>
        </p:nvSpPr>
        <p:spPr bwMode="auto">
          <a:xfrm>
            <a:off x="9224963" y="3736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cs typeface="Osaka"/>
            </a:endParaRPr>
          </a:p>
        </p:txBody>
      </p:sp>
      <p:pic>
        <p:nvPicPr>
          <p:cNvPr id="2375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2578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925" y="4437063"/>
            <a:ext cx="9144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ea typeface="Osaka"/>
                <a:cs typeface="Osaka"/>
              </a:rPr>
              <a:t>So if what I eat causes another believer to sin, I will never eat meat again as long as I live—for I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don</a:t>
            </a:r>
            <a:r>
              <a:rPr lang="fr-FR" sz="36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'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t 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Osaka"/>
                <a:cs typeface="Osaka"/>
              </a:rPr>
              <a:t>want to cause another believer to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stumble 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Osaka"/>
                <a:cs typeface="Osaka"/>
              </a:rPr>
              <a:t>(8:13 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Osaka"/>
                <a:cs typeface="Osaka"/>
              </a:rPr>
              <a:t>NLT</a:t>
            </a:r>
            <a:r>
              <a:rPr lang="en-US" sz="3600" b="1" dirty="0">
                <a:solidFill>
                  <a:srgbClr val="FFFFFF"/>
                </a:solidFill>
                <a:latin typeface="Arial"/>
                <a:ea typeface="Osaka"/>
                <a:cs typeface="Osaka"/>
              </a:rPr>
              <a:t>)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ea typeface="Osaka"/>
                <a:cs typeface="Osaka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4" descr="Vegeta-b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858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Vegeta-bull</a:t>
            </a:r>
            <a:endParaRPr lang="en-US" smtClean="0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0264"/>
            <a:ext cx="9144000" cy="1143000"/>
          </a:xfrm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6000" b="1" kern="1200" dirty="0" smtClean="0">
                <a:solidFill>
                  <a:schemeClr val="tx1"/>
                </a:solidFill>
                <a:effectLst>
                  <a:glow rad="241300">
                    <a:schemeClr val="bg1">
                      <a:alpha val="98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Chapter 8 Big Idea:</a:t>
            </a:r>
            <a:endParaRPr lang="en-US" sz="6000" b="1" kern="1200" dirty="0">
              <a:solidFill>
                <a:schemeClr val="tx1"/>
              </a:solidFill>
              <a:effectLst>
                <a:glow rad="241300">
                  <a:schemeClr val="bg1">
                    <a:alpha val="98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10169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6000" b="1" dirty="0">
                <a:solidFill>
                  <a:srgbClr val="FFFFFF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Meekness shows </a:t>
            </a:r>
            <a:r>
              <a:rPr lang="en-US" sz="8000" b="1" dirty="0">
                <a:solidFill>
                  <a:srgbClr val="FFFF00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love </a:t>
            </a:r>
            <a:r>
              <a:rPr lang="en-US" sz="6000" b="1" dirty="0">
                <a:solidFill>
                  <a:srgbClr val="FFFFFF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to protect the </a:t>
            </a:r>
            <a:r>
              <a:rPr lang="en-US" sz="8000" b="1" dirty="0">
                <a:solidFill>
                  <a:srgbClr val="FFFF00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conscience</a:t>
            </a:r>
            <a:r>
              <a:rPr lang="en-US" sz="6000" b="1" dirty="0">
                <a:solidFill>
                  <a:srgbClr val="FFFFFF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 and </a:t>
            </a:r>
            <a:r>
              <a:rPr lang="en-US" sz="8000" b="1" dirty="0">
                <a:solidFill>
                  <a:srgbClr val="FFFF00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faith</a:t>
            </a:r>
            <a:r>
              <a:rPr lang="en-US" sz="6000" b="1" dirty="0">
                <a:solidFill>
                  <a:srgbClr val="FFFFFF"/>
                </a:solidFill>
                <a:effectLst>
                  <a:glow rad="241300">
                    <a:srgbClr val="111F41">
                      <a:alpha val="98000"/>
                    </a:srgbClr>
                  </a:glow>
                </a:effectLst>
                <a:latin typeface="Arial"/>
                <a:cs typeface="Arial"/>
              </a:rPr>
              <a:t> of weaker believers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292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CCFFFF"/>
                </a:solidFill>
              </a:rPr>
              <a:t>Use your brain</a:t>
            </a:r>
            <a:endParaRPr lang="en-US" sz="6000" b="1" dirty="0" smtClean="0">
              <a:solidFill>
                <a:schemeClr val="bg1"/>
              </a:solidFill>
            </a:endParaRPr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9224963" y="4024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cs typeface="Osaka"/>
            </a:endParaRPr>
          </a:p>
        </p:txBody>
      </p:sp>
      <p:pic>
        <p:nvPicPr>
          <p:cNvPr id="243716" name="Picture 4" descr="brain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26256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 descr="Brown marble"/>
          <p:cNvSpPr txBox="1">
            <a:spLocks noChangeArrowheads="1"/>
          </p:cNvSpPr>
          <p:nvPr/>
        </p:nvSpPr>
        <p:spPr bwMode="auto">
          <a:xfrm>
            <a:off x="3733800" y="2362200"/>
            <a:ext cx="2008188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9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Apostles</a:t>
            </a:r>
          </a:p>
        </p:txBody>
      </p:sp>
      <p:sp>
        <p:nvSpPr>
          <p:cNvPr id="108547" name="Text Box 3" descr="Brown marble"/>
          <p:cNvSpPr txBox="1">
            <a:spLocks noChangeArrowheads="1"/>
          </p:cNvSpPr>
          <p:nvPr/>
        </p:nvSpPr>
        <p:spPr bwMode="auto">
          <a:xfrm>
            <a:off x="1295400" y="2362200"/>
            <a:ext cx="20955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8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Meat</a:t>
            </a:r>
          </a:p>
        </p:txBody>
      </p:sp>
      <p:sp>
        <p:nvSpPr>
          <p:cNvPr id="108548" name="Text Box 4" descr="Brown marble"/>
          <p:cNvSpPr txBox="1">
            <a:spLocks noChangeArrowheads="1"/>
          </p:cNvSpPr>
          <p:nvPr/>
        </p:nvSpPr>
        <p:spPr bwMode="auto">
          <a:xfrm>
            <a:off x="6096000" y="2362200"/>
            <a:ext cx="22098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10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Temples</a:t>
            </a: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838200"/>
            <a:ext cx="6705600" cy="762000"/>
          </a:xfrm>
          <a:solidFill>
            <a:srgbClr val="0000FF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Corinthians 8–10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108550" name="Text Box 6" descr="Brown marble"/>
          <p:cNvSpPr txBox="1">
            <a:spLocks noChangeArrowheads="1"/>
          </p:cNvSpPr>
          <p:nvPr/>
        </p:nvSpPr>
        <p:spPr bwMode="auto">
          <a:xfrm>
            <a:off x="3733800" y="4267200"/>
            <a:ext cx="2008188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9</a:t>
            </a:r>
            <a:b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Rights</a:t>
            </a:r>
          </a:p>
        </p:txBody>
      </p:sp>
      <p:sp>
        <p:nvSpPr>
          <p:cNvPr id="108551" name="Text Box 7" descr="Brown marble"/>
          <p:cNvSpPr txBox="1">
            <a:spLocks noChangeArrowheads="1"/>
          </p:cNvSpPr>
          <p:nvPr/>
        </p:nvSpPr>
        <p:spPr bwMode="auto">
          <a:xfrm>
            <a:off x="1295400" y="4267200"/>
            <a:ext cx="20955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8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Gray Areas</a:t>
            </a:r>
          </a:p>
        </p:txBody>
      </p:sp>
      <p:sp>
        <p:nvSpPr>
          <p:cNvPr id="8" name="Text Box 6" descr="Brown marble"/>
          <p:cNvSpPr txBox="1">
            <a:spLocks noChangeArrowheads="1"/>
          </p:cNvSpPr>
          <p:nvPr/>
        </p:nvSpPr>
        <p:spPr bwMode="auto">
          <a:xfrm>
            <a:off x="6084888" y="4292600"/>
            <a:ext cx="2232025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10</a:t>
            </a:r>
            <a:b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Idolatry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 animBg="1" autoUpdateAnimBg="0"/>
      <p:bldP spid="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497887" cy="1649413"/>
          </a:xfrm>
          <a:noFill/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Some teach, </a:t>
            </a:r>
            <a:r>
              <a:rPr lang="ru-RU" sz="5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5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Believers </a:t>
            </a:r>
            <a:r>
              <a:rPr lang="en-US" sz="5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have no </a:t>
            </a:r>
            <a:r>
              <a:rPr lang="en-US" sz="5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rights</a:t>
            </a:r>
            <a:r>
              <a:rPr lang="ru-RU" sz="5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1" name="WordArt 4"/>
          <p:cNvSpPr>
            <a:spLocks noChangeArrowheads="1" noChangeShapeType="1" noTextEdit="1"/>
          </p:cNvSpPr>
          <p:nvPr/>
        </p:nvSpPr>
        <p:spPr bwMode="auto">
          <a:xfrm>
            <a:off x="3941763" y="2217738"/>
            <a:ext cx="1112837" cy="2262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?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47812" name="WordArt 5"/>
          <p:cNvSpPr>
            <a:spLocks noChangeArrowheads="1" noChangeShapeType="1" noTextEdit="1"/>
          </p:cNvSpPr>
          <p:nvPr/>
        </p:nvSpPr>
        <p:spPr bwMode="auto">
          <a:xfrm>
            <a:off x="4932363" y="3284538"/>
            <a:ext cx="1795462" cy="22272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?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47813" name="WordArt 6"/>
          <p:cNvSpPr>
            <a:spLocks noChangeArrowheads="1" noChangeShapeType="1" noTextEdit="1"/>
          </p:cNvSpPr>
          <p:nvPr/>
        </p:nvSpPr>
        <p:spPr bwMode="auto">
          <a:xfrm>
            <a:off x="2036763" y="3055938"/>
            <a:ext cx="2360612" cy="2074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?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5921" dir="2700000" algn="ctr" rotWithShape="0">
                  <a:srgbClr val="808080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4652963"/>
            <a:ext cx="6858000" cy="1649412"/>
          </a:xfrm>
          <a:noFill/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Do those serving Christ have </a:t>
            </a:r>
            <a:r>
              <a:rPr lang="en-US" sz="5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rights</a:t>
            </a:r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59" name="WordArt 4"/>
          <p:cNvSpPr>
            <a:spLocks noChangeArrowheads="1" noChangeShapeType="1" noTextEdit="1"/>
          </p:cNvSpPr>
          <p:nvPr/>
        </p:nvSpPr>
        <p:spPr bwMode="auto">
          <a:xfrm>
            <a:off x="3733800" y="914400"/>
            <a:ext cx="1112838" cy="2262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?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49860" name="WordArt 5"/>
          <p:cNvSpPr>
            <a:spLocks noChangeArrowheads="1" noChangeShapeType="1" noTextEdit="1"/>
          </p:cNvSpPr>
          <p:nvPr/>
        </p:nvSpPr>
        <p:spPr bwMode="auto">
          <a:xfrm>
            <a:off x="4724400" y="1981200"/>
            <a:ext cx="1795463" cy="22272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?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49861" name="WordArt 6"/>
          <p:cNvSpPr>
            <a:spLocks noChangeArrowheads="1" noChangeShapeType="1" noTextEdit="1"/>
          </p:cNvSpPr>
          <p:nvPr/>
        </p:nvSpPr>
        <p:spPr bwMode="auto">
          <a:xfrm>
            <a:off x="1828800" y="1752600"/>
            <a:ext cx="2360613" cy="2074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?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35921" dir="2700000" algn="ctr" rotWithShape="0">
                  <a:srgbClr val="808080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2883024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I. Servants of Christ have </a:t>
            </a:r>
            <a:r>
              <a:rPr lang="en-US" sz="60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rights 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(1-14).</a:t>
            </a:r>
            <a:endParaRPr lang="en-US" sz="8800" b="1" dirty="0" smtClean="0">
              <a:effectLst>
                <a:glow rad="266700">
                  <a:schemeClr val="tx1">
                    <a:alpha val="85000"/>
                  </a:schemeClr>
                </a:glow>
              </a:effectLst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1" descr="Paul-pris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5834980"/>
            <a:ext cx="9144000" cy="9906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1 Cor. 9:1-2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NLT</a:t>
            </a:r>
            <a:endParaRPr lang="en-US" b="1" dirty="0" smtClean="0">
              <a:solidFill>
                <a:schemeClr val="bg1"/>
              </a:solidFill>
              <a:effectLst>
                <a:glow rad="165100">
                  <a:schemeClr val="tx1">
                    <a:alpha val="85000"/>
                  </a:schemeClr>
                </a:glow>
              </a:effectLst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188640"/>
            <a:ext cx="565212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ja-JP" sz="32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"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Am </a:t>
            </a:r>
            <a:r>
              <a:rPr lang="en-US" altLang="ja-JP" sz="3200" b="1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I not as free as anyone else? Am I not an apostle? Haven’t I seen Jesus our Lord with my own eyes? Isn’t it because of my work that you belong to the Lord?  </a:t>
            </a:r>
            <a:r>
              <a:rPr lang="en-US" altLang="ja-JP" sz="3200" b="1" baseline="30000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2</a:t>
            </a:r>
            <a:r>
              <a:rPr lang="en-US" altLang="ja-JP" sz="3200" b="1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Even if others think I am not an apostle, I certainly am to you. You yourselves are proof that I am the Lord’s apostle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.</a:t>
            </a:r>
            <a:r>
              <a:rPr lang="ru-RU" altLang="ja-JP" sz="32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"</a:t>
            </a:r>
            <a:endParaRPr lang="en-US" sz="3200" b="1" dirty="0">
              <a:solidFill>
                <a:schemeClr val="bg1"/>
              </a:solidFill>
              <a:effectLst>
                <a:glow rad="165100">
                  <a:schemeClr val="tx1">
                    <a:alpha val="8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4932363" cy="1595438"/>
          </a:xfrm>
          <a:noFill/>
        </p:spPr>
        <p:txBody>
          <a:bodyPr/>
          <a:lstStyle/>
          <a:p>
            <a:pPr eaLnBrk="1" hangingPunct="1"/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Rosa Parks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3813175" y="5867400"/>
            <a:ext cx="5330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Rosa Parks in 1955, with Martin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Luther King, Jr. in the background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52400" y="1639888"/>
            <a:ext cx="47609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Born:  Feb 4, 1913</a:t>
            </a:r>
          </a:p>
          <a:p>
            <a:r>
              <a:rPr lang="en-US" sz="2800" b="1">
                <a:solidFill>
                  <a:schemeClr val="bg1"/>
                </a:solidFill>
              </a:rPr>
              <a:t>Tuskegee, Alabama</a:t>
            </a:r>
          </a:p>
          <a:p>
            <a:endParaRPr lang="en-US" sz="2800" b="1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</a:rPr>
              <a:t>Died:	 Oct 24, 2005 (age 92)</a:t>
            </a:r>
          </a:p>
          <a:p>
            <a:r>
              <a:rPr lang="en-US" sz="2800" b="1">
                <a:solidFill>
                  <a:schemeClr val="bg1"/>
                </a:solidFill>
              </a:rPr>
              <a:t>Detroit, Michigan</a:t>
            </a:r>
          </a:p>
        </p:txBody>
      </p:sp>
      <p:pic>
        <p:nvPicPr>
          <p:cNvPr id="202757" name="Picture 5" descr="225px-Rosap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438" y="457200"/>
            <a:ext cx="3706812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6988"/>
            <a:ext cx="9144000" cy="1511301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Paul proves his right to financial support (3-14)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pic>
        <p:nvPicPr>
          <p:cNvPr id="2580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119812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" descr="Paul-pris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5834980"/>
            <a:ext cx="9144000" cy="9906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1 Cor. 9:3-4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NLT</a:t>
            </a:r>
            <a:endParaRPr lang="en-US" b="1" dirty="0" smtClean="0">
              <a:solidFill>
                <a:schemeClr val="bg1"/>
              </a:solidFill>
              <a:effectLst>
                <a:glow rad="165100">
                  <a:schemeClr val="tx1">
                    <a:alpha val="85000"/>
                  </a:schemeClr>
                </a:glow>
              </a:effectLst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188640"/>
            <a:ext cx="550810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ja-JP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"</a:t>
            </a:r>
            <a:r>
              <a:rPr lang="en-US" altLang="ja-JP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This </a:t>
            </a:r>
            <a:r>
              <a:rPr lang="en-US" altLang="ja-JP" sz="3600" b="1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is my answer to those who question my authority.  </a:t>
            </a:r>
            <a:r>
              <a:rPr lang="en-US" altLang="ja-JP" sz="3600" b="1" baseline="30000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4</a:t>
            </a:r>
            <a:r>
              <a:rPr lang="en-US" altLang="ja-JP" sz="3600" b="1" dirty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Don’t we have the right to live in your homes and share your meals</a:t>
            </a:r>
            <a:r>
              <a:rPr lang="en-US" altLang="ja-JP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?</a:t>
            </a:r>
            <a:r>
              <a:rPr lang="ru-RU" altLang="ja-JP" sz="3600" b="1" dirty="0" smtClean="0">
                <a:solidFill>
                  <a:schemeClr val="bg1"/>
                </a:solidFill>
                <a:effectLst>
                  <a:glow rad="165100">
                    <a:schemeClr val="tx1">
                      <a:alpha val="85000"/>
                    </a:schemeClr>
                  </a:glow>
                </a:effectLst>
              </a:rPr>
              <a:t>"</a:t>
            </a:r>
            <a:endParaRPr lang="en-US" sz="3600" b="1" dirty="0">
              <a:solidFill>
                <a:schemeClr val="bg1"/>
              </a:solidFill>
              <a:effectLst>
                <a:glow rad="165100">
                  <a:schemeClr val="tx1">
                    <a:alpha val="8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1981200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rgbClr val="80008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Greek and Roman Philosophers and Religious Teachers Were Paid in Paul</a:t>
            </a:r>
            <a:r>
              <a:rPr lang="fr-FR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Day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990600" y="2590800"/>
            <a:ext cx="7315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rgbClr val="18184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</a:rPr>
              <a:t>• Charged fees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• Stayed with rich people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• Begged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• Worked at a trade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</a:rPr>
              <a:t>How did Paul support himself?</a:t>
            </a:r>
            <a:endParaRPr lang="en-US" smtClean="0">
              <a:effectLst>
                <a:glow rad="254000">
                  <a:schemeClr val="tx1">
                    <a:alpha val="91000"/>
                  </a:schemeClr>
                </a:glow>
              </a:effectLst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66"/>
                    </a:gs>
                    <a:gs pos="50000">
                      <a:schemeClr val="tx1"/>
                    </a:gs>
                    <a:gs pos="100000">
                      <a:srgbClr val="000066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2895600" cy="7016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66"/>
                    </a:gs>
                    <a:gs pos="50000">
                      <a:schemeClr val="tx1"/>
                    </a:gs>
                    <a:gs pos="100000">
                      <a:srgbClr val="000066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Arial"/>
                <a:cs typeface="Arial"/>
              </a:rPr>
              <a:t>Corinth</a:t>
            </a:r>
          </a:p>
        </p:txBody>
      </p:sp>
      <p:sp>
        <p:nvSpPr>
          <p:cNvPr id="135173" name="Oval 5"/>
          <p:cNvSpPr>
            <a:spLocks noChangeArrowheads="1"/>
          </p:cNvSpPr>
          <p:nvPr/>
        </p:nvSpPr>
        <p:spPr bwMode="auto">
          <a:xfrm>
            <a:off x="1692275" y="2465388"/>
            <a:ext cx="393700" cy="401637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000000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glow rad="254000">
                  <a:schemeClr val="tx1">
                    <a:alpha val="91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81000" y="5546725"/>
            <a:ext cx="8458200" cy="7016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66"/>
                    </a:gs>
                    <a:gs pos="50000">
                      <a:schemeClr val="tx1"/>
                    </a:gs>
                    <a:gs pos="100000">
                      <a:srgbClr val="000066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Arial"/>
                <a:cs typeface="Arial"/>
              </a:rPr>
              <a:t>How did Paul support himself?</a:t>
            </a:r>
          </a:p>
        </p:txBody>
      </p:sp>
      <p:sp>
        <p:nvSpPr>
          <p:cNvPr id="135175" name="Oval 7"/>
          <p:cNvSpPr>
            <a:spLocks noChangeArrowheads="1"/>
          </p:cNvSpPr>
          <p:nvPr/>
        </p:nvSpPr>
        <p:spPr bwMode="auto">
          <a:xfrm>
            <a:off x="3925888" y="2522538"/>
            <a:ext cx="393700" cy="401637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000000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glow rad="254000">
                  <a:schemeClr val="tx1">
                    <a:alpha val="91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457200" y="0"/>
            <a:ext cx="2895600" cy="7016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66"/>
                    </a:gs>
                    <a:gs pos="50000">
                      <a:schemeClr val="tx1"/>
                    </a:gs>
                    <a:gs pos="100000">
                      <a:srgbClr val="000066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Arial"/>
                <a:cs typeface="Arial"/>
              </a:rPr>
              <a:t>Macedonia</a:t>
            </a:r>
          </a:p>
        </p:txBody>
      </p:sp>
      <p:grpSp>
        <p:nvGrpSpPr>
          <p:cNvPr id="135180" name="Group 12"/>
          <p:cNvGrpSpPr>
            <a:grpSpLocks/>
          </p:cNvGrpSpPr>
          <p:nvPr/>
        </p:nvGrpSpPr>
        <p:grpSpPr bwMode="auto">
          <a:xfrm>
            <a:off x="1447800" y="762000"/>
            <a:ext cx="762000" cy="1752600"/>
            <a:chOff x="912" y="480"/>
            <a:chExt cx="480" cy="1104"/>
          </a:xfrm>
        </p:grpSpPr>
        <p:sp>
          <p:nvSpPr>
            <p:cNvPr id="135178" name="AutoShape 10"/>
            <p:cNvSpPr>
              <a:spLocks noChangeArrowheads="1"/>
            </p:cNvSpPr>
            <p:nvPr/>
          </p:nvSpPr>
          <p:spPr bwMode="auto">
            <a:xfrm>
              <a:off x="912" y="480"/>
              <a:ext cx="480" cy="1104"/>
            </a:xfrm>
            <a:prstGeom prst="downArrow">
              <a:avLst>
                <a:gd name="adj1" fmla="val 50000"/>
                <a:gd name="adj2" fmla="val 5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3517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56" y="816"/>
              <a:ext cx="192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glow rad="254000">
                      <a:schemeClr val="tx1">
                        <a:alpha val="91000"/>
                      </a:schemeClr>
                    </a:glow>
                  </a:effectLst>
                  <a:latin typeface="Arial"/>
                  <a:ea typeface="Arial Black"/>
                  <a:cs typeface="Arial"/>
                </a:rPr>
                <a:t>$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292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 Corinthians 11:7-8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250825" y="188913"/>
            <a:ext cx="8713788" cy="447198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a sin for me to lower myself in order to elevate you by preaching the gospel of God to you free of charge?  I robbed other churches by receiving support from them so as to serve you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ru-RU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>
                <a:solidFill>
                  <a:srgbClr val="FFFFFF"/>
                </a:solidFill>
              </a:rPr>
              <a:t>Given to other apostles (6)</a:t>
            </a:r>
          </a:p>
        </p:txBody>
      </p:sp>
      <p:pic>
        <p:nvPicPr>
          <p:cNvPr id="270340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975" y="620713"/>
            <a:ext cx="923448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0"/>
            <a:ext cx="6858000" cy="836613"/>
          </a:xfrm>
          <a:solidFill>
            <a:srgbClr val="660066"/>
          </a:solidFill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Other Apostles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74435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rgbClr val="FFFFFF"/>
                </a:solidFill>
              </a:rPr>
              <a:t>Given to other apostles (6)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rgbClr val="FFFFFF"/>
                </a:solidFill>
              </a:rPr>
              <a:t>Given to all </a:t>
            </a:r>
            <a:r>
              <a:rPr lang="ru-RU" sz="3600" b="1" dirty="0" smtClean="0">
                <a:solidFill>
                  <a:srgbClr val="FFFFFF"/>
                </a:solidFill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</a:rPr>
              <a:t>secular</a:t>
            </a:r>
            <a:r>
              <a:rPr lang="ru-RU" sz="3600" b="1" dirty="0" smtClean="0">
                <a:solidFill>
                  <a:srgbClr val="FFFFFF"/>
                </a:solidFill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</a:rPr>
              <a:t>workers (7)</a:t>
            </a:r>
          </a:p>
          <a:p>
            <a:pPr>
              <a:buFont typeface="Arial" charset="0"/>
              <a:buAutoNum type="arabicPeriod"/>
            </a:pP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27443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Shepherd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483" name="Picture 3" descr="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30400" y="-361950"/>
            <a:ext cx="13004800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 have a dream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3" name="Picture 3" descr="slide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" y="738188"/>
            <a:ext cx="71739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78531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apostles (6)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all 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secular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workers (7)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Scriptural for oxen &amp; people (8-11)</a:t>
            </a:r>
          </a:p>
          <a:p>
            <a:pPr>
              <a:buFont typeface="Arial" charset="0"/>
              <a:buAutoNum type="arabicPeriod"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78532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altLang="ja-JP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 muzzle the ox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0579" name="Picture 4" descr="Do_not_muzzle_the_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82627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apostles (6)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all 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secular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workers (7)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Scriptural for oxen &amp; people (8-11)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church planters (12)</a:t>
            </a:r>
          </a:p>
        </p:txBody>
      </p:sp>
      <p:pic>
        <p:nvPicPr>
          <p:cNvPr id="28262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613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Other Church Planters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46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9180513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86723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apostles (6)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all 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secular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workers (7)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Scriptural for oxen &amp; people (8-11)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church planters (12)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religious workers (13)</a:t>
            </a:r>
          </a:p>
          <a:p>
            <a:pPr>
              <a:buFont typeface="Arial" charset="0"/>
              <a:buAutoNum type="arabicPeriod"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8672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Temple Alt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74638"/>
            <a:ext cx="7772400" cy="1143001"/>
          </a:xfrm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en-US" sz="5400" b="1" dirty="0" smtClean="0">
                <a:solidFill>
                  <a:schemeClr val="bg2"/>
                </a:solidFill>
                <a:latin typeface="Arial"/>
                <a:cs typeface="Arial"/>
              </a:rPr>
              <a:t>Food for priests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0"/>
            <a:ext cx="7451725" cy="1773238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100000">
                <a:schemeClr val="accent4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 reasons Paul deserved financial support (6-14)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  <p:sp>
        <p:nvSpPr>
          <p:cNvPr id="290819" name="Rectangle 2"/>
          <p:cNvSpPr txBox="1">
            <a:spLocks noChangeArrowheads="1"/>
          </p:cNvSpPr>
          <p:nvPr/>
        </p:nvSpPr>
        <p:spPr bwMode="auto">
          <a:xfrm>
            <a:off x="0" y="1989138"/>
            <a:ext cx="91440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apostles (6)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all 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secular</a:t>
            </a:r>
            <a:r>
              <a:rPr lang="ru-RU" sz="3600" b="1" dirty="0" smtClean="0">
                <a:solidFill>
                  <a:schemeClr val="bg1"/>
                </a:solidFill>
              </a:rPr>
              <a:t>"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workers (7)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Scriptural for oxen &amp; people (8-11)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church planters (12)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Given to other religious workers (13)</a:t>
            </a:r>
          </a:p>
          <a:p>
            <a:pPr>
              <a:buFont typeface="Arial" charset="0"/>
              <a:buAutoNum type="arabicPeriod"/>
            </a:pPr>
            <a:r>
              <a:rPr lang="en-US" sz="3600" b="1" dirty="0">
                <a:solidFill>
                  <a:schemeClr val="bg1"/>
                </a:solidFill>
              </a:rPr>
              <a:t>Jesus ordained financial support for those who serve Him (14; cf. Lk 10:7)</a:t>
            </a:r>
          </a:p>
          <a:p>
            <a:pPr>
              <a:buFont typeface="Arial" charset="0"/>
              <a:buAutoNum type="arabicPeriod"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90820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175"/>
            <a:ext cx="1744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44450"/>
            <a:ext cx="9144000" cy="35274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CCFFFF"/>
                </a:solidFill>
              </a:rPr>
              <a:t>Those reaching others for Christ today also have rights </a:t>
            </a:r>
            <a:endParaRPr lang="en-US" sz="6000" b="1" dirty="0" smtClean="0">
              <a:solidFill>
                <a:schemeClr val="bg1"/>
              </a:solidFill>
            </a:endParaRPr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9224963" y="4024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4624"/>
            <a:ext cx="8458200" cy="3531096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II. Give up any right that </a:t>
            </a:r>
            <a:r>
              <a:rPr lang="en-US" sz="60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hinders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 the gospel (15-27).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</a:rPr>
              <a:t>Free at last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kern="120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pic>
        <p:nvPicPr>
          <p:cNvPr id="206851" name="Picture 3" descr="Martin Luther King Sky and Broken Chai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2616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700338" y="-26988"/>
            <a:ext cx="6350000" cy="6956426"/>
            <a:chOff x="2699792" y="-27384"/>
            <a:chExt cx="6350000" cy="6957392"/>
          </a:xfrm>
        </p:grpSpPr>
        <p:pic>
          <p:nvPicPr>
            <p:cNvPr id="301061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556792"/>
              <a:ext cx="6350000" cy="422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062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157192"/>
              <a:ext cx="5080000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771229" y="-27384"/>
              <a:ext cx="288925" cy="69573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106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413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We also have joy when giving up our rights draws people to Christ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1" descr="Paul.prison.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2" y="0"/>
            <a:ext cx="3600400" cy="6509048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Paul gave up rights to help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Jews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,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Gentiles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 and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weak</a:t>
            </a:r>
            <a:r>
              <a:rPr lang="en-US" sz="4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 Christians mature in Christ (19-23)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11960" y="0"/>
            <a:ext cx="4932040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58775" indent="-358775" algn="r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All (19)</a:t>
            </a:r>
          </a:p>
          <a:p>
            <a:pPr marL="358775" indent="-358775" algn="r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Jews (20)</a:t>
            </a:r>
          </a:p>
          <a:p>
            <a:pPr marL="358775" indent="-358775" algn="r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Gentiles (21)</a:t>
            </a:r>
          </a:p>
          <a:p>
            <a:pPr marL="358775" indent="-358775" algn="r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Weak (22a)</a:t>
            </a:r>
          </a:p>
          <a:p>
            <a:pPr marL="358775" indent="-358775" algn="r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Motive (22b-23)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1" descr="Paul.prison.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65788" y="0"/>
            <a:ext cx="3456384" cy="1152128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Paul was not under the Law</a:t>
            </a:r>
            <a:endParaRPr lang="en-US" sz="2800" b="1" dirty="0">
              <a:solidFill>
                <a:schemeClr val="bg1"/>
              </a:solidFill>
              <a:effectLst>
                <a:glow rad="2667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11960" y="4581128"/>
            <a:ext cx="493204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/>
                <a:cs typeface="ＭＳ Ｐゴシック"/>
              </a:rPr>
              <a:t>1 Corinthians 9:20 NLT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3456384" cy="650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"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When I was with the Jews, I lived like a Jew to bring the Jews to Christ. When I was with those who follow the Jewish law, I too lived under that law. Even though </a:t>
            </a:r>
            <a:r>
              <a:rPr lang="en-SG" sz="28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I am not subject to the law</a:t>
            </a:r>
            <a:r>
              <a:rPr lang="en-SG" sz="2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, I did this so I could bring to Christ those who are under the law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75000"/>
                    </a:schemeClr>
                  </a:glow>
                </a:effectLst>
              </a:rPr>
              <a:t>"</a:t>
            </a:r>
            <a:endParaRPr lang="en-US" sz="2800" b="1" dirty="0">
              <a:solidFill>
                <a:schemeClr val="bg1"/>
              </a:solidFill>
              <a:effectLst>
                <a:glow rad="2667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86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0"/>
            <a:ext cx="4608513" cy="6858000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Focus on the Goal (1 Cor. 9:24-27)</a:t>
            </a:r>
          </a:p>
        </p:txBody>
      </p:sp>
      <p:pic>
        <p:nvPicPr>
          <p:cNvPr id="3051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0"/>
            <a:ext cx="4608513" cy="6858000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Focus on the Goal (1 Cor. 9:24-27)</a:t>
            </a:r>
          </a:p>
        </p:txBody>
      </p:sp>
      <p:pic>
        <p:nvPicPr>
          <p:cNvPr id="307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71013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850" y="2060575"/>
            <a:ext cx="2736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438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0" y="0"/>
            <a:ext cx="4608513" cy="6858000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 should give up any right that hinders drawing people to Christ like an athlete denies himself to win a temporal wreath  (24-27)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4419600" y="0"/>
            <a:ext cx="47244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5882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59080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9144000" cy="5486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FFFF00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Give up</a:t>
            </a: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 your rights </a:t>
            </a:r>
            <a:b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to help others </a:t>
            </a:r>
            <a:b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mature in Christ </a:t>
            </a:r>
            <a:b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5000"/>
                    </a:schemeClr>
                  </a:glow>
                </a:effectLst>
                <a:latin typeface="Arial" charset="0"/>
              </a:rPr>
              <a:t>(Main Idea)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463" y="609600"/>
            <a:ext cx="4211637" cy="1666875"/>
          </a:xfrm>
          <a:noFill/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Rosa Parks</a:t>
            </a:r>
          </a:p>
        </p:txBody>
      </p:sp>
      <p:pic>
        <p:nvPicPr>
          <p:cNvPr id="313347" name="Picture 5" descr="225px-Rosap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3706813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-26988"/>
            <a:ext cx="8785225" cy="3168651"/>
          </a:xfrm>
        </p:spPr>
        <p:txBody>
          <a:bodyPr/>
          <a:lstStyle/>
          <a:p>
            <a:pPr eaLnBrk="1" hangingPunct="1"/>
            <a:r>
              <a:rPr lang="en-US" sz="9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When a Right is </a:t>
            </a:r>
            <a:r>
              <a:rPr lang="en-US" sz="9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Wrong</a:t>
            </a:r>
          </a:p>
        </p:txBody>
      </p:sp>
      <p:sp>
        <p:nvSpPr>
          <p:cNvPr id="315395" name="TextBox 1"/>
          <p:cNvSpPr txBox="1">
            <a:spLocks noChangeArrowheads="1"/>
          </p:cNvSpPr>
          <p:nvPr/>
        </p:nvSpPr>
        <p:spPr bwMode="auto">
          <a:xfrm rot="10097402">
            <a:off x="3108325" y="1595438"/>
            <a:ext cx="4826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500" b="1">
                <a:solidFill>
                  <a:srgbClr val="FFFF00"/>
                </a:solidFill>
              </a:rPr>
              <a:t>Wrong</a:t>
            </a:r>
            <a:endParaRPr lang="en-US" sz="280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7950" y="3284538"/>
            <a:ext cx="8785225" cy="3563937"/>
            <a:chOff x="107504" y="3284984"/>
            <a:chExt cx="8785225" cy="3562809"/>
          </a:xfrm>
        </p:grpSpPr>
        <p:sp>
          <p:nvSpPr>
            <p:cNvPr id="315397" name="Rectangle 2"/>
            <p:cNvSpPr txBox="1">
              <a:spLocks noChangeArrowheads="1"/>
            </p:cNvSpPr>
            <p:nvPr/>
          </p:nvSpPr>
          <p:spPr bwMode="auto">
            <a:xfrm>
              <a:off x="107504" y="3679442"/>
              <a:ext cx="8785225" cy="316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600" b="1">
                  <a:solidFill>
                    <a:schemeClr val="bg1"/>
                  </a:solidFill>
                </a:rPr>
                <a:t>It's right to give up a right</a:t>
              </a:r>
              <a:endParaRPr lang="en-US" sz="9600" b="1"/>
            </a:p>
          </p:txBody>
        </p:sp>
        <p:sp>
          <p:nvSpPr>
            <p:cNvPr id="315398" name="Rectangle 1"/>
            <p:cNvSpPr>
              <a:spLocks noChangeArrowheads="1"/>
            </p:cNvSpPr>
            <p:nvPr/>
          </p:nvSpPr>
          <p:spPr bwMode="auto">
            <a:xfrm>
              <a:off x="323528" y="3284984"/>
              <a:ext cx="8424936" cy="4320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Third Missionary Journey Map</a:t>
            </a:r>
          </a:p>
        </p:txBody>
      </p:sp>
      <p:pic>
        <p:nvPicPr>
          <p:cNvPr id="208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403648" y="2636912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effectLst>
                  <a:glow rad="177800">
                    <a:srgbClr val="000000">
                      <a:alpha val="93000"/>
                    </a:srgbClr>
                  </a:glow>
                </a:effectLst>
                <a:latin typeface="Arial"/>
                <a:ea typeface="ＭＳ Ｐゴシック" charset="-128"/>
                <a:cs typeface="Arial"/>
              </a:rPr>
              <a:t>Corinth</a:t>
            </a:r>
          </a:p>
        </p:txBody>
      </p:sp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1619250" y="2651125"/>
            <a:ext cx="261938" cy="273050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effectLst>
                <a:glow rad="177800">
                  <a:srgbClr val="000000">
                    <a:alpha val="93000"/>
                  </a:srgbClr>
                </a:glo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219200" y="5546725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effectLst>
                  <a:glow rad="177800">
                    <a:srgbClr val="000000">
                      <a:alpha val="93000"/>
                    </a:srgbClr>
                  </a:glow>
                </a:effectLst>
                <a:latin typeface="Arial"/>
                <a:ea typeface="ＭＳ Ｐゴシック" charset="-128"/>
                <a:cs typeface="Arial"/>
              </a:rPr>
              <a:t>Third Missionary Journey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971800" y="6156325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FF"/>
                </a:solidFill>
                <a:effectLst>
                  <a:glow rad="177800">
                    <a:srgbClr val="000000">
                      <a:alpha val="93000"/>
                    </a:srgbClr>
                  </a:glow>
                </a:effectLst>
                <a:latin typeface="Arial"/>
                <a:ea typeface="ＭＳ Ｐゴシック" charset="-128"/>
                <a:cs typeface="Arial"/>
              </a:rPr>
              <a:t>A.D. 53-57</a:t>
            </a:r>
          </a:p>
        </p:txBody>
      </p:sp>
      <p:sp>
        <p:nvSpPr>
          <p:cNvPr id="87050" name="Oval 10"/>
          <p:cNvSpPr>
            <a:spLocks noChangeArrowheads="1"/>
          </p:cNvSpPr>
          <p:nvPr/>
        </p:nvSpPr>
        <p:spPr bwMode="auto">
          <a:xfrm>
            <a:off x="3962400" y="2743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88913"/>
            <a:ext cx="8785225" cy="1800225"/>
          </a:xfrm>
        </p:spPr>
        <p:txBody>
          <a:bodyPr/>
          <a:lstStyle/>
          <a:p>
            <a:pPr eaLnBrk="1" hangingPunct="1"/>
            <a:r>
              <a:rPr lang="en-US" sz="9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Which</a:t>
            </a:r>
            <a:r>
              <a:rPr lang="en-US" sz="9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Right?</a:t>
            </a:r>
            <a:endParaRPr lang="en-US" sz="9600" b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64088" y="2781300"/>
            <a:ext cx="4379912" cy="4076700"/>
            <a:chOff x="5210" y="2780928"/>
            <a:chExt cx="4379979" cy="4077072"/>
          </a:xfrm>
        </p:grpSpPr>
        <p:pic>
          <p:nvPicPr>
            <p:cNvPr id="317447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" y="3573016"/>
              <a:ext cx="4379979" cy="328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10084" y="2780928"/>
              <a:ext cx="2770230" cy="850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40406">
                  <a:alpha val="74998"/>
                </a:srgbClr>
              </a:outerShdw>
            </a:effec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SzPct val="90000"/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Helvetica" charset="0"/>
                </a:rPr>
                <a:t>Time?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7950" y="2781300"/>
            <a:ext cx="4529138" cy="4076700"/>
            <a:chOff x="4556956" y="2780928"/>
            <a:chExt cx="4530080" cy="4077072"/>
          </a:xfrm>
        </p:grpSpPr>
        <p:pic>
          <p:nvPicPr>
            <p:cNvPr id="317445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956" y="3384939"/>
              <a:ext cx="4530080" cy="347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004724" y="2780928"/>
              <a:ext cx="3634544" cy="850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40406">
                  <a:alpha val="74998"/>
                </a:srgbClr>
              </a:outerShdw>
            </a:effec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SzPct val="90000"/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Helvetica" charset="0"/>
                </a:rPr>
                <a:t>Money?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80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3271838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Greeks Experimented with Democracy</a:t>
            </a:r>
          </a:p>
        </p:txBody>
      </p:sp>
      <p:pic>
        <p:nvPicPr>
          <p:cNvPr id="210947" name="Picture 4" descr="Weiner Do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050" y="-36513"/>
            <a:ext cx="592455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6400800" y="4419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352800" y="44958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6383338" y="22510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3429000" y="23272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6324600" y="-228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3352800" y="-17463"/>
            <a:ext cx="3124200" cy="2514601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  <p:bldP spid="96262" grpId="0" animBg="1"/>
      <p:bldP spid="96263" grpId="0" animBg="1"/>
      <p:bldP spid="96264" grpId="0" animBg="1"/>
      <p:bldP spid="96265" grpId="0" animBg="1"/>
      <p:bldP spid="962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 charset="0"/>
                <a:cs typeface="Arial" charset="0"/>
              </a:rPr>
              <a:t>The Wayward Local Church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tx1"/>
              </a:gs>
              <a:gs pos="100000">
                <a:srgbClr val="000066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0" y="5581650"/>
            <a:ext cx="87487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Solving church problems theologically</a:t>
            </a:r>
          </a:p>
        </p:txBody>
      </p:sp>
      <p:sp>
        <p:nvSpPr>
          <p:cNvPr id="415749" name="Text Box 5"/>
          <p:cNvSpPr txBox="1">
            <a:spLocks noChangeArrowheads="1"/>
          </p:cNvSpPr>
          <p:nvPr/>
        </p:nvSpPr>
        <p:spPr bwMode="auto">
          <a:xfrm>
            <a:off x="838200" y="266700"/>
            <a:ext cx="777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600" b="1" smtClean="0">
                <a:solidFill>
                  <a:srgbClr val="FFFFFF"/>
                </a:solidFill>
                <a:latin typeface="Arial"/>
                <a:cs typeface="Arial"/>
              </a:rPr>
              <a:t>The Wayward Local Church</a:t>
            </a:r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>
            <a:off x="781050" y="914400"/>
            <a:ext cx="79819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1" name="Line 7"/>
          <p:cNvSpPr>
            <a:spLocks noChangeShapeType="1"/>
          </p:cNvSpPr>
          <p:nvPr/>
        </p:nvSpPr>
        <p:spPr bwMode="auto">
          <a:xfrm flipH="1">
            <a:off x="304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2" name="Line 8"/>
          <p:cNvSpPr>
            <a:spLocks noChangeShapeType="1"/>
          </p:cNvSpPr>
          <p:nvPr/>
        </p:nvSpPr>
        <p:spPr bwMode="auto">
          <a:xfrm>
            <a:off x="4343400" y="914400"/>
            <a:ext cx="254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3" name="Text Box 9"/>
          <p:cNvSpPr txBox="1">
            <a:spLocks noChangeArrowheads="1"/>
          </p:cNvSpPr>
          <p:nvPr/>
        </p:nvSpPr>
        <p:spPr bwMode="auto">
          <a:xfrm>
            <a:off x="1600200" y="914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Reports</a:t>
            </a:r>
          </a:p>
        </p:txBody>
      </p:sp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4686300" y="9144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rgbClr val="FFFFFF"/>
                </a:solidFill>
                <a:latin typeface="Arial"/>
                <a:cs typeface="Arial"/>
              </a:rPr>
              <a:t>Questions</a:t>
            </a:r>
          </a:p>
        </p:txBody>
      </p:sp>
      <p:sp>
        <p:nvSpPr>
          <p:cNvPr id="415755" name="Text Box 11"/>
          <p:cNvSpPr txBox="1">
            <a:spLocks noChangeArrowheads="1"/>
          </p:cNvSpPr>
          <p:nvPr/>
        </p:nvSpPr>
        <p:spPr bwMode="auto">
          <a:xfrm rot="16815688">
            <a:off x="5062538" y="381317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Worship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11–14</a:t>
            </a:r>
          </a:p>
        </p:txBody>
      </p:sp>
      <p:sp>
        <p:nvSpPr>
          <p:cNvPr id="415756" name="Text Box 12"/>
          <p:cNvSpPr txBox="1">
            <a:spLocks noChangeArrowheads="1"/>
          </p:cNvSpPr>
          <p:nvPr/>
        </p:nvSpPr>
        <p:spPr bwMode="auto">
          <a:xfrm>
            <a:off x="5335588" y="2133600"/>
            <a:ext cx="2589212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Instruction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7–16 </a:t>
            </a:r>
          </a:p>
        </p:txBody>
      </p:sp>
      <p:sp>
        <p:nvSpPr>
          <p:cNvPr id="415757" name="Line 13"/>
          <p:cNvSpPr>
            <a:spLocks noChangeShapeType="1"/>
          </p:cNvSpPr>
          <p:nvPr/>
        </p:nvSpPr>
        <p:spPr bwMode="auto">
          <a:xfrm>
            <a:off x="2514600" y="1524000"/>
            <a:ext cx="0" cy="1524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8" name="Text Box 14"/>
          <p:cNvSpPr txBox="1">
            <a:spLocks noChangeArrowheads="1"/>
          </p:cNvSpPr>
          <p:nvPr/>
        </p:nvSpPr>
        <p:spPr bwMode="auto">
          <a:xfrm>
            <a:off x="5334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Concern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1–4</a:t>
            </a:r>
          </a:p>
        </p:txBody>
      </p:sp>
      <p:sp>
        <p:nvSpPr>
          <p:cNvPr id="415759" name="Text Box 15"/>
          <p:cNvSpPr txBox="1">
            <a:spLocks noChangeArrowheads="1"/>
          </p:cNvSpPr>
          <p:nvPr/>
        </p:nvSpPr>
        <p:spPr bwMode="auto">
          <a:xfrm rot="16798945">
            <a:off x="5854700" y="3919538"/>
            <a:ext cx="28670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Resurrection </a:t>
            </a:r>
            <a:b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</a:p>
        </p:txBody>
      </p:sp>
      <p:sp>
        <p:nvSpPr>
          <p:cNvPr id="415760" name="Text Box 16"/>
          <p:cNvSpPr txBox="1">
            <a:spLocks noChangeArrowheads="1"/>
          </p:cNvSpPr>
          <p:nvPr/>
        </p:nvSpPr>
        <p:spPr bwMode="auto">
          <a:xfrm rot="16830879">
            <a:off x="6742907" y="4010818"/>
            <a:ext cx="2717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Collection 16</a:t>
            </a:r>
          </a:p>
        </p:txBody>
      </p:sp>
      <p:sp>
        <p:nvSpPr>
          <p:cNvPr id="415761" name="Line 17"/>
          <p:cNvSpPr>
            <a:spLocks noChangeShapeType="1"/>
          </p:cNvSpPr>
          <p:nvPr/>
        </p:nvSpPr>
        <p:spPr bwMode="auto">
          <a:xfrm>
            <a:off x="762000" y="15240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62" name="Rectangle 18"/>
          <p:cNvSpPr>
            <a:spLocks noChangeArrowheads="1"/>
          </p:cNvSpPr>
          <p:nvPr/>
        </p:nvSpPr>
        <p:spPr bwMode="auto">
          <a:xfrm>
            <a:off x="762000" y="276225"/>
            <a:ext cx="8001000" cy="2771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684213" y="1600200"/>
            <a:ext cx="18653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Divisions</a:t>
            </a:r>
          </a:p>
        </p:txBody>
      </p:sp>
      <p:sp>
        <p:nvSpPr>
          <p:cNvPr id="415764" name="Text Box 20"/>
          <p:cNvSpPr txBox="1">
            <a:spLocks noChangeArrowheads="1"/>
          </p:cNvSpPr>
          <p:nvPr/>
        </p:nvSpPr>
        <p:spPr bwMode="auto">
          <a:xfrm>
            <a:off x="2171700" y="1600200"/>
            <a:ext cx="2552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Disorders</a:t>
            </a:r>
          </a:p>
        </p:txBody>
      </p:sp>
      <p:sp>
        <p:nvSpPr>
          <p:cNvPr id="415765" name="Text Box 21"/>
          <p:cNvSpPr txBox="1">
            <a:spLocks noChangeArrowheads="1"/>
          </p:cNvSpPr>
          <p:nvPr/>
        </p:nvSpPr>
        <p:spPr bwMode="auto">
          <a:xfrm>
            <a:off x="4648200" y="1600200"/>
            <a:ext cx="39624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Difficulties</a:t>
            </a:r>
          </a:p>
        </p:txBody>
      </p:sp>
      <p:sp>
        <p:nvSpPr>
          <p:cNvPr id="415766" name="Text Box 22"/>
          <p:cNvSpPr txBox="1">
            <a:spLocks noChangeArrowheads="1"/>
          </p:cNvSpPr>
          <p:nvPr/>
        </p:nvSpPr>
        <p:spPr bwMode="auto">
          <a:xfrm>
            <a:off x="22860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Discipline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5–6</a:t>
            </a:r>
          </a:p>
        </p:txBody>
      </p:sp>
      <p:sp>
        <p:nvSpPr>
          <p:cNvPr id="415767" name="Text Box 23"/>
          <p:cNvSpPr txBox="1">
            <a:spLocks noChangeArrowheads="1"/>
          </p:cNvSpPr>
          <p:nvPr/>
        </p:nvSpPr>
        <p:spPr bwMode="auto">
          <a:xfrm rot="16810664">
            <a:off x="3983038" y="400843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Idols 8–10</a:t>
            </a:r>
          </a:p>
        </p:txBody>
      </p:sp>
      <p:sp>
        <p:nvSpPr>
          <p:cNvPr id="415768" name="Text Box 24"/>
          <p:cNvSpPr txBox="1">
            <a:spLocks noChangeArrowheads="1"/>
          </p:cNvSpPr>
          <p:nvPr/>
        </p:nvSpPr>
        <p:spPr bwMode="auto">
          <a:xfrm rot="16791372">
            <a:off x="3221038" y="3832225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Marriage 7</a:t>
            </a:r>
          </a:p>
        </p:txBody>
      </p:sp>
      <p:sp>
        <p:nvSpPr>
          <p:cNvPr id="415769" name="Line 25"/>
          <p:cNvSpPr>
            <a:spLocks noChangeShapeType="1"/>
          </p:cNvSpPr>
          <p:nvPr/>
        </p:nvSpPr>
        <p:spPr bwMode="auto">
          <a:xfrm flipH="1">
            <a:off x="12192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0" name="Line 26"/>
          <p:cNvSpPr>
            <a:spLocks noChangeShapeType="1"/>
          </p:cNvSpPr>
          <p:nvPr/>
        </p:nvSpPr>
        <p:spPr bwMode="auto">
          <a:xfrm flipH="1">
            <a:off x="2057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1" name="Line 27"/>
          <p:cNvSpPr>
            <a:spLocks noChangeShapeType="1"/>
          </p:cNvSpPr>
          <p:nvPr/>
        </p:nvSpPr>
        <p:spPr bwMode="auto">
          <a:xfrm flipH="1">
            <a:off x="26670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2" name="Line 28"/>
          <p:cNvSpPr>
            <a:spLocks noChangeShapeType="1"/>
          </p:cNvSpPr>
          <p:nvPr/>
        </p:nvSpPr>
        <p:spPr bwMode="auto">
          <a:xfrm flipH="1">
            <a:off x="390525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3" name="Line 29"/>
          <p:cNvSpPr>
            <a:spLocks noChangeShapeType="1"/>
          </p:cNvSpPr>
          <p:nvPr/>
        </p:nvSpPr>
        <p:spPr bwMode="auto">
          <a:xfrm flipH="1">
            <a:off x="449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4" name="Line 30"/>
          <p:cNvSpPr>
            <a:spLocks noChangeShapeType="1"/>
          </p:cNvSpPr>
          <p:nvPr/>
        </p:nvSpPr>
        <p:spPr bwMode="auto">
          <a:xfrm flipH="1">
            <a:off x="5486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5" name="Line 31"/>
          <p:cNvSpPr>
            <a:spLocks noChangeShapeType="1"/>
          </p:cNvSpPr>
          <p:nvPr/>
        </p:nvSpPr>
        <p:spPr bwMode="auto">
          <a:xfrm flipH="1">
            <a:off x="6629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6" name="Line 32"/>
          <p:cNvSpPr>
            <a:spLocks noChangeShapeType="1"/>
          </p:cNvSpPr>
          <p:nvPr/>
        </p:nvSpPr>
        <p:spPr bwMode="auto">
          <a:xfrm flipH="1">
            <a:off x="7543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7" name="Line 33"/>
          <p:cNvSpPr>
            <a:spLocks noChangeShapeType="1"/>
          </p:cNvSpPr>
          <p:nvPr/>
        </p:nvSpPr>
        <p:spPr bwMode="auto">
          <a:xfrm flipH="1">
            <a:off x="830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8" name="Rectangle 34"/>
          <p:cNvSpPr>
            <a:spLocks noChangeArrowheads="1"/>
          </p:cNvSpPr>
          <p:nvPr/>
        </p:nvSpPr>
        <p:spPr bwMode="auto">
          <a:xfrm>
            <a:off x="304800" y="5562600"/>
            <a:ext cx="8001000" cy="692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5779" name="Line 35"/>
          <p:cNvSpPr>
            <a:spLocks noChangeShapeType="1"/>
          </p:cNvSpPr>
          <p:nvPr/>
        </p:nvSpPr>
        <p:spPr bwMode="auto">
          <a:xfrm>
            <a:off x="762000" y="21336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0" name="Text Box 36"/>
          <p:cNvSpPr txBox="1">
            <a:spLocks noChangeArrowheads="1"/>
          </p:cNvSpPr>
          <p:nvPr/>
        </p:nvSpPr>
        <p:spPr bwMode="auto">
          <a:xfrm rot="16791372">
            <a:off x="1392238" y="39639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Incest 5</a:t>
            </a:r>
          </a:p>
        </p:txBody>
      </p:sp>
      <p:sp>
        <p:nvSpPr>
          <p:cNvPr id="415781" name="Text Box 37"/>
          <p:cNvSpPr txBox="1">
            <a:spLocks noChangeArrowheads="1"/>
          </p:cNvSpPr>
          <p:nvPr/>
        </p:nvSpPr>
        <p:spPr bwMode="auto">
          <a:xfrm rot="16791372">
            <a:off x="2001838" y="40401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Lawsuits 6</a:t>
            </a:r>
          </a:p>
        </p:txBody>
      </p:sp>
      <p:sp>
        <p:nvSpPr>
          <p:cNvPr id="415782" name="Text Box 38"/>
          <p:cNvSpPr txBox="1">
            <a:spLocks noChangeArrowheads="1"/>
          </p:cNvSpPr>
          <p:nvPr/>
        </p:nvSpPr>
        <p:spPr bwMode="auto">
          <a:xfrm rot="16791372">
            <a:off x="2611438" y="4038600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FFFF"/>
                </a:solidFill>
                <a:latin typeface="Arial"/>
                <a:cs typeface="Arial"/>
              </a:rPr>
              <a:t>Immorality </a:t>
            </a:r>
          </a:p>
        </p:txBody>
      </p:sp>
      <p:sp>
        <p:nvSpPr>
          <p:cNvPr id="415783" name="Line 39"/>
          <p:cNvSpPr>
            <a:spLocks noChangeShapeType="1"/>
          </p:cNvSpPr>
          <p:nvPr/>
        </p:nvSpPr>
        <p:spPr bwMode="auto">
          <a:xfrm flipH="1">
            <a:off x="3352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US" sz="2000" b="1">
              <a:solidFill>
                <a:srgbClr val="000000"/>
              </a:solidFill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4" name="Text Box 40"/>
          <p:cNvSpPr txBox="1">
            <a:spLocks noChangeArrowheads="1"/>
          </p:cNvSpPr>
          <p:nvPr/>
        </p:nvSpPr>
        <p:spPr bwMode="auto">
          <a:xfrm rot="16791372">
            <a:off x="-228600" y="3995738"/>
            <a:ext cx="2511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Factions 1–2</a:t>
            </a:r>
          </a:p>
        </p:txBody>
      </p:sp>
      <p:sp>
        <p:nvSpPr>
          <p:cNvPr id="415785" name="Text Box 41"/>
          <p:cNvSpPr txBox="1">
            <a:spLocks noChangeArrowheads="1"/>
          </p:cNvSpPr>
          <p:nvPr/>
        </p:nvSpPr>
        <p:spPr bwMode="auto">
          <a:xfrm rot="16791372">
            <a:off x="696913" y="380682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Carnality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3–4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 rot="689131">
            <a:off x="4859338" y="2595563"/>
            <a:ext cx="781050" cy="30956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 descr="Brown marble"/>
          <p:cNvSpPr txBox="1">
            <a:spLocks noChangeArrowheads="1"/>
          </p:cNvSpPr>
          <p:nvPr/>
        </p:nvSpPr>
        <p:spPr bwMode="auto">
          <a:xfrm>
            <a:off x="3733800" y="2362200"/>
            <a:ext cx="2008188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9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Apostles</a:t>
            </a:r>
          </a:p>
        </p:txBody>
      </p:sp>
      <p:sp>
        <p:nvSpPr>
          <p:cNvPr id="116739" name="Text Box 3" descr="Brown marble"/>
          <p:cNvSpPr txBox="1">
            <a:spLocks noChangeArrowheads="1"/>
          </p:cNvSpPr>
          <p:nvPr/>
        </p:nvSpPr>
        <p:spPr bwMode="auto">
          <a:xfrm>
            <a:off x="1295400" y="2362200"/>
            <a:ext cx="20955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8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Meat</a:t>
            </a:r>
          </a:p>
        </p:txBody>
      </p:sp>
      <p:sp>
        <p:nvSpPr>
          <p:cNvPr id="116740" name="Text Box 4" descr="Brown marble"/>
          <p:cNvSpPr txBox="1">
            <a:spLocks noChangeArrowheads="1"/>
          </p:cNvSpPr>
          <p:nvPr/>
        </p:nvSpPr>
        <p:spPr bwMode="auto">
          <a:xfrm>
            <a:off x="6096000" y="2362200"/>
            <a:ext cx="22098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10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Temples</a:t>
            </a: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838200"/>
            <a:ext cx="6705600" cy="762000"/>
          </a:xfrm>
          <a:solidFill>
            <a:srgbClr val="0000FF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Corinthians 8–10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116743" name="Text Box 7" descr="Brown marble"/>
          <p:cNvSpPr txBox="1">
            <a:spLocks noChangeArrowheads="1"/>
          </p:cNvSpPr>
          <p:nvPr/>
        </p:nvSpPr>
        <p:spPr bwMode="auto">
          <a:xfrm>
            <a:off x="1295400" y="4267200"/>
            <a:ext cx="2095500" cy="9556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8</a:t>
            </a:r>
            <a:b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Gray Areas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nimBg="1" autoUpdateAnimBg="0"/>
      <p:bldP spid="116739" grpId="0" animBg="1" autoUpdateAnimBg="0"/>
      <p:bldP spid="116740" grpId="0" animBg="1" autoUpdateAnimBg="0"/>
      <p:bldP spid="116743" grpId="0" animBg="1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ntemporary 1">
    <a:dk1>
      <a:srgbClr val="000000"/>
    </a:dk1>
    <a:lt1>
      <a:srgbClr val="FFFFFF"/>
    </a:lt1>
    <a:dk2>
      <a:srgbClr val="0066CC"/>
    </a:dk2>
    <a:lt2>
      <a:srgbClr val="CBCBCB"/>
    </a:lt2>
    <a:accent1>
      <a:srgbClr val="009999"/>
    </a:accent1>
    <a:accent2>
      <a:srgbClr val="FF9933"/>
    </a:accent2>
    <a:accent3>
      <a:srgbClr val="AAB8E2"/>
    </a:accent3>
    <a:accent4>
      <a:srgbClr val="DADADA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5581</TotalTime>
  <Words>1203</Words>
  <Application>Microsoft Macintosh PowerPoint</Application>
  <PresentationFormat>On-screen Show (4:3)</PresentationFormat>
  <Paragraphs>244</Paragraphs>
  <Slides>62</Slides>
  <Notes>62</Notes>
  <HiddenSlides>0</HiddenSlides>
  <MMClips>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Blank Presentation</vt:lpstr>
      <vt:lpstr>Contemporary</vt:lpstr>
      <vt:lpstr>Office Theme</vt:lpstr>
      <vt:lpstr>Azure</vt:lpstr>
      <vt:lpstr>Expedition</vt:lpstr>
      <vt:lpstr>Default Design</vt:lpstr>
      <vt:lpstr>1_Default Design</vt:lpstr>
      <vt:lpstr>2_Default Design</vt:lpstr>
      <vt:lpstr>1_Blank Presentation</vt:lpstr>
      <vt:lpstr>3_Default Design</vt:lpstr>
      <vt:lpstr>1_Gleam</vt:lpstr>
      <vt:lpstr>2_Blank Presentation</vt:lpstr>
      <vt:lpstr>3_Blank Presentation</vt:lpstr>
      <vt:lpstr>4_Blank Presentation</vt:lpstr>
      <vt:lpstr>5_Blank Presentation</vt:lpstr>
      <vt:lpstr>6_Blank Presentation</vt:lpstr>
      <vt:lpstr>Orbit</vt:lpstr>
      <vt:lpstr>When a Right is Wrong</vt:lpstr>
      <vt:lpstr>The Rosa Parks Story</vt:lpstr>
      <vt:lpstr>Rosa Parks</vt:lpstr>
      <vt:lpstr>I have a dream</vt:lpstr>
      <vt:lpstr>Free at last</vt:lpstr>
      <vt:lpstr>Third Missionary Journey Map</vt:lpstr>
      <vt:lpstr>Greeks Experimented with Democracy</vt:lpstr>
      <vt:lpstr>The Wayward Local Church</vt:lpstr>
      <vt:lpstr>1 Corinthians 8–10</vt:lpstr>
      <vt:lpstr>Black &amp; White</vt:lpstr>
      <vt:lpstr>Gray Areas</vt:lpstr>
      <vt:lpstr>Gray Area Examples</vt:lpstr>
      <vt:lpstr>Gray Area Examples</vt:lpstr>
      <vt:lpstr>Gray Area Examples</vt:lpstr>
      <vt:lpstr>But should we follow someone else's conscience?</vt:lpstr>
      <vt:lpstr>Why should we give up our rights in gray matters?</vt:lpstr>
      <vt:lpstr>I. Meekness shows love more than knowledge (1-3).</vt:lpstr>
      <vt:lpstr>II. Meekness protects the conscience of weak believers (4-8).</vt:lpstr>
      <vt:lpstr>III. Meekness keeps you from ruining the faith of a weaker brother (9-13).</vt:lpstr>
      <vt:lpstr>Paul's "Line"</vt:lpstr>
      <vt:lpstr>Vegeta-bull</vt:lpstr>
      <vt:lpstr>Chapter 8 Big Idea:</vt:lpstr>
      <vt:lpstr>Use your brain</vt:lpstr>
      <vt:lpstr>1 Corinthians 8–10</vt:lpstr>
      <vt:lpstr>Some teach, "Believers have no rights"</vt:lpstr>
      <vt:lpstr>Do those serving Christ have rights?</vt:lpstr>
      <vt:lpstr>I. Servants of Christ have rights (1-14).</vt:lpstr>
      <vt:lpstr>Black</vt:lpstr>
      <vt:lpstr>1 Cor. 9:1-2 NLT</vt:lpstr>
      <vt:lpstr>Paul proves his right to financial support (3-14)</vt:lpstr>
      <vt:lpstr>1 Cor. 9:3-4 NLT</vt:lpstr>
      <vt:lpstr>How Greek and Roman Philosophers and Religious Teachers Were Paid in Paul's Day </vt:lpstr>
      <vt:lpstr>How did Paul support himself?</vt:lpstr>
      <vt:lpstr>2 Corinthians 11:7-8</vt:lpstr>
      <vt:lpstr>Black</vt:lpstr>
      <vt:lpstr>Six reasons Paul deserved financial support (6-14)</vt:lpstr>
      <vt:lpstr>Other Apostles</vt:lpstr>
      <vt:lpstr>Six reasons Paul deserved financial support (6-14)</vt:lpstr>
      <vt:lpstr>Shepherd</vt:lpstr>
      <vt:lpstr>Six reasons Paul deserved financial support (6-14)</vt:lpstr>
      <vt:lpstr>Don't muzzle the ox</vt:lpstr>
      <vt:lpstr>Six reasons Paul deserved financial support (6-14)</vt:lpstr>
      <vt:lpstr>Other Church Planters</vt:lpstr>
      <vt:lpstr>Six reasons Paul deserved financial support (6-14)</vt:lpstr>
      <vt:lpstr>Food for priests</vt:lpstr>
      <vt:lpstr>Six reasons Paul deserved financial support (6-14)</vt:lpstr>
      <vt:lpstr>Those reaching others for Christ today also have rights </vt:lpstr>
      <vt:lpstr>Black</vt:lpstr>
      <vt:lpstr>II. Give up any right that hinders the gospel (15-27).</vt:lpstr>
      <vt:lpstr>Black</vt:lpstr>
      <vt:lpstr>We also have joy when giving up our rights draws people to Christ  </vt:lpstr>
      <vt:lpstr>Paul gave up rights to help Jews, Gentiles and weak Christians mature in Christ (19-23) </vt:lpstr>
      <vt:lpstr>Paul was not under the Law</vt:lpstr>
      <vt:lpstr>Focus on the Goal (1 Cor. 9:24-27)</vt:lpstr>
      <vt:lpstr>Focus on the Goal (1 Cor. 9:24-27)</vt:lpstr>
      <vt:lpstr>We should give up any right that hinders drawing people to Christ like an athlete denies himself to win a temporal wreath  (24-27) </vt:lpstr>
      <vt:lpstr>Give up your rights  to help others  mature in Christ  (Main Idea)</vt:lpstr>
      <vt:lpstr>Rosa Parks</vt:lpstr>
      <vt:lpstr>When a Right is Wrong</vt:lpstr>
      <vt:lpstr>Which Right?</vt:lpstr>
      <vt:lpstr>Black</vt:lpstr>
      <vt:lpstr>NT Preaching link at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This Week…</dc:title>
  <dc:creator>Rick Griffith</dc:creator>
  <cp:lastModifiedBy>Rick Griffith</cp:lastModifiedBy>
  <cp:revision>127</cp:revision>
  <dcterms:created xsi:type="dcterms:W3CDTF">2008-05-26T14:17:05Z</dcterms:created>
  <dcterms:modified xsi:type="dcterms:W3CDTF">2017-07-12T13:07:47Z</dcterms:modified>
</cp:coreProperties>
</file>